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ihMUaSvBfaq+6Id0ti3gsUZB2iO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4d5719e106a9076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4d5719e106a907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4d5719e106a9076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4d5719e106a9076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4d5719e106a9076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4d5719e106a9076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4d5719e106a9076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4d5719e106a9076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4d5719e106a9076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4d5719e106a9076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4d5719e106a9076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4d5719e106a9076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4d5719e106a9076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4d5719e106a9076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4d5719e106a9076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4d5719e106a9076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4d5719e106a9076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4d5719e106a9076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1f9377e21651e4b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1f9377e21651e4b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1f9377e21651e4b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1f9377e21651e4b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1f9377e21651e4b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11f9377e21651e4b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1f9377e21651e4b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11f9377e21651e4b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1f9377e21651e4b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11f9377e21651e4b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11f9377e21651e4b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11f9377e21651e4b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1f9377e21651e4b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1f9377e21651e4b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11f9377e21651e4b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11f9377e21651e4b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11f9377e21651e4b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11f9377e21651e4b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1f9377e21651e4b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11f9377e21651e4b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1f9377e21651e4b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11f9377e21651e4b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1f9377e21651e4b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1f9377e21651e4b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1f9377e21651e4b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1f9377e21651e4b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1f9377e21651e4b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11f9377e21651e4b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1f9377e21651e4b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11f9377e21651e4b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11f9377e21651e4b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11f9377e21651e4b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
        <p:cNvGrpSpPr/>
        <p:nvPr/>
      </p:nvGrpSpPr>
      <p:grpSpPr>
        <a:xfrm>
          <a:off x="0" y="0"/>
          <a:ext cx="0" cy="0"/>
          <a:chOff x="0" y="0"/>
          <a:chExt cx="0" cy="0"/>
        </a:xfrm>
      </p:grpSpPr>
      <p:sp>
        <p:nvSpPr>
          <p:cNvPr id="18" name="Google Shape;18;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1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0" name="Google Shape;20;p1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1" name="Google Shape;21;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1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4" name="Google Shape;24;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2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2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2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a:t>السلامه والصحه المهنيه </a:t>
            </a:r>
            <a:endParaRPr/>
          </a:p>
        </p:txBody>
      </p:sp>
      <p:sp>
        <p:nvSpPr>
          <p:cNvPr id="55" name="Google Shape;55;p1"/>
          <p:cNvSpPr txBox="1">
            <a:spLocks noGrp="1"/>
          </p:cNvSpPr>
          <p:nvPr>
            <p:ph type="subTitle" idx="1"/>
          </p:nvPr>
        </p:nvSpPr>
        <p:spPr>
          <a:xfrm>
            <a:off x="233349" y="3912602"/>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a:t>ايرينى بولس </a:t>
            </a:r>
            <a:endParaRPr/>
          </a:p>
        </p:txBody>
      </p:sp>
      <p:sp>
        <p:nvSpPr>
          <p:cNvPr id="56" name="Google Shape;56;p1"/>
          <p:cNvSpPr txBox="1"/>
          <p:nvPr/>
        </p:nvSpPr>
        <p:spPr>
          <a:xfrm>
            <a:off x="373319" y="267314"/>
            <a:ext cx="3000000" cy="396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http://tdreep.info/</a:t>
            </a:r>
            <a:endParaRPr sz="1400" b="0" i="0" u="none" strike="noStrike" cap="none">
              <a:solidFill>
                <a:srgbClr val="000000"/>
              </a:solidFill>
              <a:latin typeface="Arial"/>
              <a:ea typeface="Arial"/>
              <a:cs typeface="Arial"/>
              <a:sym typeface="Arial"/>
            </a:endParaRPr>
          </a:p>
        </p:txBody>
      </p:sp>
      <p:pic>
        <p:nvPicPr>
          <p:cNvPr id="57" name="Google Shape;57;p1"/>
          <p:cNvPicPr preferRelativeResize="0"/>
          <p:nvPr/>
        </p:nvPicPr>
        <p:blipFill rotWithShape="1">
          <a:blip r:embed="rId3">
            <a:alphaModFix/>
          </a:blip>
          <a:srcRect/>
          <a:stretch/>
        </p:blipFill>
        <p:spPr>
          <a:xfrm>
            <a:off x="5064900" y="0"/>
            <a:ext cx="4079101" cy="1912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2"/>
          <p:cNvSpPr txBox="1">
            <a:spLocks noGrp="1"/>
          </p:cNvSpPr>
          <p:nvPr>
            <p:ph type="title"/>
          </p:nvPr>
        </p:nvSpPr>
        <p:spPr>
          <a:xfrm>
            <a:off x="6289406" y="421981"/>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u="sng">
                <a:solidFill>
                  <a:srgbClr val="000000"/>
                </a:solidFill>
              </a:rPr>
              <a:t>محتويات الكورس </a:t>
            </a:r>
            <a:endParaRPr u="sng">
              <a:solidFill>
                <a:srgbClr val="000000"/>
              </a:solidFill>
            </a:endParaRPr>
          </a:p>
        </p:txBody>
      </p:sp>
      <p:sp>
        <p:nvSpPr>
          <p:cNvPr id="63" name="Google Shape;63;p2"/>
          <p:cNvSpPr txBox="1">
            <a:spLocks noGrp="1"/>
          </p:cNvSpPr>
          <p:nvPr>
            <p:ph type="body" idx="1"/>
          </p:nvPr>
        </p:nvSpPr>
        <p:spPr>
          <a:xfrm>
            <a:off x="-10985483" y="1442088"/>
            <a:ext cx="8520600" cy="3416400"/>
          </a:xfrm>
          <a:prstGeom prst="rect">
            <a:avLst/>
          </a:prstGeom>
          <a:noFill/>
          <a:ln>
            <a:noFill/>
          </a:ln>
        </p:spPr>
        <p:txBody>
          <a:bodyPr spcFirstLastPara="1" wrap="square" lIns="91425" tIns="91425" rIns="91425" bIns="91425" anchor="t" anchorCtr="0">
            <a:normAutofit/>
          </a:bodyPr>
          <a:lstStyle/>
          <a:p>
            <a:pPr marL="914400" lvl="0" indent="0" algn="r" rtl="0">
              <a:lnSpc>
                <a:spcPct val="115000"/>
              </a:lnSpc>
              <a:spcBef>
                <a:spcPts val="0"/>
              </a:spcBef>
              <a:spcAft>
                <a:spcPts val="0"/>
              </a:spcAft>
              <a:buSzPts val="1800"/>
              <a:buNone/>
            </a:pPr>
            <a:r>
              <a:rPr lang="en"/>
              <a:t>١- تعريف السلامه والصحه المهنيه </a:t>
            </a:r>
            <a:endParaRPr/>
          </a:p>
          <a:p>
            <a:pPr marL="914400" lvl="0" indent="0" algn="r" rtl="0">
              <a:lnSpc>
                <a:spcPct val="115000"/>
              </a:lnSpc>
              <a:spcBef>
                <a:spcPts val="1200"/>
              </a:spcBef>
              <a:spcAft>
                <a:spcPts val="1200"/>
              </a:spcAft>
              <a:buSzPts val="1800"/>
              <a:buNone/>
            </a:pPr>
            <a:r>
              <a:rPr lang="en"/>
              <a:t>٢- لماذا نهتم بالسلامه والصحه المهنيهمن وجود برامج لل٣- </a:t>
            </a:r>
            <a:endParaRPr/>
          </a:p>
        </p:txBody>
      </p:sp>
      <p:sp>
        <p:nvSpPr>
          <p:cNvPr id="64" name="Google Shape;64;p2"/>
          <p:cNvSpPr txBox="1"/>
          <p:nvPr/>
        </p:nvSpPr>
        <p:spPr>
          <a:xfrm>
            <a:off x="1829775" y="1309601"/>
            <a:ext cx="7032000" cy="2884500"/>
          </a:xfrm>
          <a:prstGeom prst="rect">
            <a:avLst/>
          </a:prstGeom>
          <a:noFill/>
          <a:ln>
            <a:noFill/>
          </a:ln>
        </p:spPr>
        <p:txBody>
          <a:bodyPr spcFirstLastPara="1" wrap="square" lIns="91425" tIns="91425" rIns="91425" bIns="91425" anchor="ctr" anchorCtr="0">
            <a:noAutofit/>
          </a:bodyPr>
          <a:lstStyle/>
          <a:p>
            <a:pPr marL="914400" marR="0" lvl="0" indent="0" algn="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highlight>
                  <a:srgbClr val="D9D9D9"/>
                </a:highlight>
                <a:latin typeface="Arial"/>
                <a:ea typeface="Arial"/>
                <a:cs typeface="Arial"/>
                <a:sym typeface="Arial"/>
              </a:rPr>
              <a:t>١- تعريف السلامه والصحه المهنيه </a:t>
            </a:r>
            <a:endParaRPr sz="1400" b="1" i="0" u="none" strike="noStrike" cap="none">
              <a:solidFill>
                <a:srgbClr val="000000"/>
              </a:solidFill>
              <a:highlight>
                <a:srgbClr val="D9D9D9"/>
              </a:highlight>
              <a:latin typeface="Arial"/>
              <a:ea typeface="Arial"/>
              <a:cs typeface="Arial"/>
              <a:sym typeface="Arial"/>
            </a:endParaRPr>
          </a:p>
          <a:p>
            <a:pPr marL="914400" marR="0" lvl="0" indent="0" algn="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highlight>
                  <a:srgbClr val="D9D9D9"/>
                </a:highlight>
                <a:latin typeface="Arial"/>
                <a:ea typeface="Arial"/>
                <a:cs typeface="Arial"/>
                <a:sym typeface="Arial"/>
              </a:rPr>
              <a:t>٢- لماذا نهتم بالسلامه والصحه المهنيه </a:t>
            </a:r>
            <a:endParaRPr sz="1400" b="1" i="0" u="none" strike="noStrike" cap="none">
              <a:solidFill>
                <a:srgbClr val="000000"/>
              </a:solidFill>
              <a:highlight>
                <a:srgbClr val="D9D9D9"/>
              </a:highlight>
              <a:latin typeface="Arial"/>
              <a:ea typeface="Arial"/>
              <a:cs typeface="Arial"/>
              <a:sym typeface="Arial"/>
            </a:endParaRPr>
          </a:p>
          <a:p>
            <a:pPr marL="914400" marR="0" lvl="0" indent="0" algn="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highlight>
                  <a:srgbClr val="D9D9D9"/>
                </a:highlight>
                <a:latin typeface="Arial"/>
                <a:ea typeface="Arial"/>
                <a:cs typeface="Arial"/>
                <a:sym typeface="Arial"/>
              </a:rPr>
              <a:t>٣- الغرض من وجود برامج السلامه والصحه المهنيه </a:t>
            </a:r>
            <a:endParaRPr sz="1400" b="1" i="0" u="none" strike="noStrike" cap="none">
              <a:solidFill>
                <a:srgbClr val="000000"/>
              </a:solidFill>
              <a:highlight>
                <a:srgbClr val="D9D9D9"/>
              </a:highlight>
              <a:latin typeface="Arial"/>
              <a:ea typeface="Arial"/>
              <a:cs typeface="Arial"/>
              <a:sym typeface="Arial"/>
            </a:endParaRPr>
          </a:p>
          <a:p>
            <a:pPr marL="914400" marR="0" lvl="0" indent="0" algn="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highlight>
                  <a:srgbClr val="D9D9D9"/>
                </a:highlight>
                <a:latin typeface="Arial"/>
                <a:ea typeface="Arial"/>
                <a:cs typeface="Arial"/>
                <a:sym typeface="Arial"/>
              </a:rPr>
              <a:t>٤- مسؤليات أصحاب العمل ومسؤليات العاملين </a:t>
            </a:r>
            <a:endParaRPr sz="1400" b="1" i="0" u="none" strike="noStrike" cap="none">
              <a:solidFill>
                <a:srgbClr val="000000"/>
              </a:solidFill>
              <a:highlight>
                <a:srgbClr val="D9D9D9"/>
              </a:highlight>
              <a:latin typeface="Arial"/>
              <a:ea typeface="Arial"/>
              <a:cs typeface="Arial"/>
              <a:sym typeface="Arial"/>
            </a:endParaRPr>
          </a:p>
          <a:p>
            <a:pPr marL="914400" marR="0" lvl="0" indent="0" algn="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highlight>
                  <a:srgbClr val="D9D9D9"/>
                </a:highlight>
                <a:latin typeface="Arial"/>
                <a:ea typeface="Arial"/>
                <a:cs typeface="Arial"/>
                <a:sym typeface="Arial"/>
              </a:rPr>
              <a:t>٥- التعرف على المخاطر </a:t>
            </a:r>
            <a:endParaRPr sz="1400" b="1" i="0" u="none" strike="noStrike" cap="none">
              <a:solidFill>
                <a:srgbClr val="000000"/>
              </a:solidFill>
              <a:highlight>
                <a:srgbClr val="D9D9D9"/>
              </a:highlight>
              <a:latin typeface="Arial"/>
              <a:ea typeface="Arial"/>
              <a:cs typeface="Arial"/>
              <a:sym typeface="Arial"/>
            </a:endParaRPr>
          </a:p>
          <a:p>
            <a:pPr marL="914400" marR="0" lvl="0" indent="0" algn="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highlight>
                  <a:srgbClr val="D9D9D9"/>
                </a:highlight>
                <a:latin typeface="Arial"/>
                <a:ea typeface="Arial"/>
                <a:cs typeface="Arial"/>
                <a:sym typeface="Arial"/>
              </a:rPr>
              <a:t>٦- تقييم المخاطر </a:t>
            </a:r>
            <a:endParaRPr sz="1400" b="1" i="0" u="none" strike="noStrike" cap="none">
              <a:solidFill>
                <a:srgbClr val="000000"/>
              </a:solidFill>
              <a:highlight>
                <a:srgbClr val="D9D9D9"/>
              </a:highlight>
              <a:latin typeface="Arial"/>
              <a:ea typeface="Arial"/>
              <a:cs typeface="Arial"/>
              <a:sym typeface="Arial"/>
            </a:endParaRPr>
          </a:p>
          <a:p>
            <a:pPr marL="914400" marR="0" lvl="0" indent="0" algn="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highlight>
                  <a:srgbClr val="D9D9D9"/>
                </a:highlight>
                <a:latin typeface="Arial"/>
                <a:ea typeface="Arial"/>
                <a:cs typeface="Arial"/>
                <a:sym typeface="Arial"/>
              </a:rPr>
              <a:t>٧- مقومات السلامه والصحه المهنيه </a:t>
            </a:r>
            <a:endParaRPr sz="1400" b="1" i="0" u="none" strike="noStrike" cap="none">
              <a:solidFill>
                <a:srgbClr val="000000"/>
              </a:solidFill>
              <a:highlight>
                <a:srgbClr val="D9D9D9"/>
              </a:highlight>
              <a:latin typeface="Arial"/>
              <a:ea typeface="Arial"/>
              <a:cs typeface="Arial"/>
              <a:sym typeface="Arial"/>
            </a:endParaRPr>
          </a:p>
        </p:txBody>
      </p:sp>
      <p:pic>
        <p:nvPicPr>
          <p:cNvPr id="65" name="Google Shape;65;p2"/>
          <p:cNvPicPr preferRelativeResize="0"/>
          <p:nvPr/>
        </p:nvPicPr>
        <p:blipFill rotWithShape="1">
          <a:blip r:embed="rId3">
            <a:alphaModFix/>
          </a:blip>
          <a:srcRect/>
          <a:stretch/>
        </p:blipFill>
        <p:spPr>
          <a:xfrm>
            <a:off x="0" y="0"/>
            <a:ext cx="2962134" cy="1666201"/>
          </a:xfrm>
          <a:prstGeom prst="rect">
            <a:avLst/>
          </a:prstGeom>
          <a:noFill/>
          <a:ln>
            <a:noFill/>
          </a:ln>
        </p:spPr>
      </p:pic>
      <p:sp>
        <p:nvSpPr>
          <p:cNvPr id="66" name="Google Shape;66;p2"/>
          <p:cNvSpPr txBox="1"/>
          <p:nvPr/>
        </p:nvSpPr>
        <p:spPr>
          <a:xfrm>
            <a:off x="73742" y="4673395"/>
            <a:ext cx="3000000" cy="396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http://tdreep.info/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3"/>
          <p:cNvSpPr txBox="1">
            <a:spLocks noGrp="1"/>
          </p:cNvSpPr>
          <p:nvPr>
            <p:ph type="title"/>
          </p:nvPr>
        </p:nvSpPr>
        <p:spPr>
          <a:xfrm>
            <a:off x="311700" y="431198"/>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r" rtl="0">
              <a:lnSpc>
                <a:spcPct val="100000"/>
              </a:lnSpc>
              <a:spcBef>
                <a:spcPts val="0"/>
              </a:spcBef>
              <a:spcAft>
                <a:spcPts val="0"/>
              </a:spcAft>
              <a:buSzPct val="111111"/>
              <a:buNone/>
            </a:pPr>
            <a:r>
              <a:rPr lang="en"/>
              <a:t>ما هى السلامه والصحه المهنيه ؟ </a:t>
            </a:r>
            <a:endParaRPr b="1" u="sng">
              <a:solidFill>
                <a:srgbClr val="000000"/>
              </a:solidFill>
            </a:endParaRPr>
          </a:p>
        </p:txBody>
      </p:sp>
      <p:sp>
        <p:nvSpPr>
          <p:cNvPr id="72" name="Google Shape;72;p3"/>
          <p:cNvSpPr txBox="1">
            <a:spLocks noGrp="1"/>
          </p:cNvSpPr>
          <p:nvPr>
            <p:ph type="body" idx="1"/>
          </p:nvPr>
        </p:nvSpPr>
        <p:spPr>
          <a:xfrm>
            <a:off x="311689" y="1248176"/>
            <a:ext cx="8520600" cy="3416400"/>
          </a:xfrm>
          <a:prstGeom prst="rect">
            <a:avLst/>
          </a:prstGeom>
          <a:solidFill>
            <a:srgbClr val="FFE599"/>
          </a:solidFill>
          <a:ln w="2857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lnSpc>
                <a:spcPct val="115000"/>
              </a:lnSpc>
              <a:spcBef>
                <a:spcPts val="0"/>
              </a:spcBef>
              <a:spcAft>
                <a:spcPts val="0"/>
              </a:spcAft>
              <a:buSzPts val="1800"/>
              <a:buNone/>
            </a:pPr>
            <a:r>
              <a:rPr lang="en">
                <a:solidFill>
                  <a:srgbClr val="000000"/>
                </a:solidFill>
              </a:rPr>
              <a:t>هو </a:t>
            </a:r>
            <a:r>
              <a:rPr lang="en">
                <a:solidFill>
                  <a:srgbClr val="5B0F00"/>
                </a:solidFill>
              </a:rPr>
              <a:t>العلم </a:t>
            </a:r>
            <a:r>
              <a:rPr lang="en">
                <a:solidFill>
                  <a:srgbClr val="000000"/>
                </a:solidFill>
              </a:rPr>
              <a:t>الذى يهتم بالحفاظ على سلامه وصحه الإنسان  ، وذلك بتوفير بيئه عمل آمنه خاليه من مسببات الحوادث أو الإصابات أو الأمراض المهنيه </a:t>
            </a:r>
            <a:endParaRPr>
              <a:solidFill>
                <a:srgbClr val="000000"/>
              </a:solidFill>
            </a:endParaRPr>
          </a:p>
          <a:p>
            <a:pPr marL="0" lvl="0" indent="0" algn="r" rtl="0">
              <a:lnSpc>
                <a:spcPct val="115000"/>
              </a:lnSpc>
              <a:spcBef>
                <a:spcPts val="1200"/>
              </a:spcBef>
              <a:spcAft>
                <a:spcPts val="0"/>
              </a:spcAft>
              <a:buSzPts val="1800"/>
              <a:buNone/>
            </a:pPr>
            <a:r>
              <a:rPr lang="en" b="1" u="sng">
                <a:solidFill>
                  <a:srgbClr val="0000FF"/>
                </a:solidFill>
              </a:rPr>
              <a:t>أو بعبارة اخرى </a:t>
            </a:r>
            <a:endParaRPr b="1" u="sng">
              <a:solidFill>
                <a:srgbClr val="0000FF"/>
              </a:solidFill>
            </a:endParaRPr>
          </a:p>
          <a:p>
            <a:pPr marL="0" lvl="0" indent="0" algn="ctr" rtl="0">
              <a:lnSpc>
                <a:spcPct val="115000"/>
              </a:lnSpc>
              <a:spcBef>
                <a:spcPts val="1200"/>
              </a:spcBef>
              <a:spcAft>
                <a:spcPts val="1200"/>
              </a:spcAft>
              <a:buSzPts val="1800"/>
              <a:buNone/>
            </a:pPr>
            <a:r>
              <a:rPr lang="en">
                <a:solidFill>
                  <a:srgbClr val="000000"/>
                </a:solidFill>
              </a:rPr>
              <a:t>هى مجموعه من الاجراءات والقواعد والنظم فى إطار تشريعي تهدف إلى الحفاظ على الإنسان من خطر الإصابة والحفاظ على الممتلكات من خطر التلف والضياع </a:t>
            </a:r>
            <a:endParaRPr>
              <a:solidFill>
                <a:srgbClr val="000000"/>
              </a:solidFill>
            </a:endParaRPr>
          </a:p>
        </p:txBody>
      </p:sp>
      <p:pic>
        <p:nvPicPr>
          <p:cNvPr id="73" name="Google Shape;73;p3"/>
          <p:cNvPicPr preferRelativeResize="0"/>
          <p:nvPr/>
        </p:nvPicPr>
        <p:blipFill rotWithShape="1">
          <a:blip r:embed="rId3">
            <a:alphaModFix/>
          </a:blip>
          <a:srcRect/>
          <a:stretch/>
        </p:blipFill>
        <p:spPr>
          <a:xfrm>
            <a:off x="311700" y="3189350"/>
            <a:ext cx="2470349" cy="14752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4"/>
          <p:cNvSpPr txBox="1">
            <a:spLocks noGrp="1"/>
          </p:cNvSpPr>
          <p:nvPr>
            <p:ph type="title"/>
          </p:nvPr>
        </p:nvSpPr>
        <p:spPr>
          <a:xfrm>
            <a:off x="311700" y="445025"/>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r" rtl="0">
              <a:lnSpc>
                <a:spcPct val="100000"/>
              </a:lnSpc>
              <a:spcBef>
                <a:spcPts val="0"/>
              </a:spcBef>
              <a:spcAft>
                <a:spcPts val="0"/>
              </a:spcAft>
              <a:buSzPct val="111111"/>
              <a:buNone/>
            </a:pPr>
            <a:r>
              <a:rPr lang="en" b="1" u="sng"/>
              <a:t>الأهداف العامة التى تسعى السلامه والصحه المهنيه إلى تحقيقه</a:t>
            </a:r>
            <a:r>
              <a:rPr lang="en" b="1"/>
              <a:t>ا </a:t>
            </a:r>
            <a:endParaRPr b="1"/>
          </a:p>
        </p:txBody>
      </p:sp>
      <p:sp>
        <p:nvSpPr>
          <p:cNvPr id="79" name="Google Shape;79;p4"/>
          <p:cNvSpPr txBox="1">
            <a:spLocks noGrp="1"/>
          </p:cNvSpPr>
          <p:nvPr>
            <p:ph type="body" idx="1"/>
          </p:nvPr>
        </p:nvSpPr>
        <p:spPr>
          <a:xfrm>
            <a:off x="311700" y="1152475"/>
            <a:ext cx="8520600" cy="3416400"/>
          </a:xfrm>
          <a:prstGeom prst="rect">
            <a:avLst/>
          </a:prstGeom>
          <a:solidFill>
            <a:srgbClr val="FFE599"/>
          </a:solidFill>
          <a:ln>
            <a:noFill/>
          </a:ln>
        </p:spPr>
        <p:txBody>
          <a:bodyPr spcFirstLastPara="1" wrap="square" lIns="91425" tIns="91425" rIns="91425" bIns="91425" anchor="t" anchorCtr="0">
            <a:normAutofit fontScale="85000"/>
          </a:bodyPr>
          <a:lstStyle/>
          <a:p>
            <a:pPr marL="457200" lvl="0" indent="0" algn="ctr" rtl="0">
              <a:lnSpc>
                <a:spcPct val="115000"/>
              </a:lnSpc>
              <a:spcBef>
                <a:spcPts val="0"/>
              </a:spcBef>
              <a:spcAft>
                <a:spcPts val="0"/>
              </a:spcAft>
              <a:buSzPct val="117647"/>
              <a:buNone/>
            </a:pPr>
            <a:endParaRPr>
              <a:solidFill>
                <a:srgbClr val="000000"/>
              </a:solidFill>
            </a:endParaRPr>
          </a:p>
          <a:p>
            <a:pPr marL="457200" lvl="0" indent="0" algn="ctr" rtl="0">
              <a:lnSpc>
                <a:spcPct val="115000"/>
              </a:lnSpc>
              <a:spcBef>
                <a:spcPts val="1200"/>
              </a:spcBef>
              <a:spcAft>
                <a:spcPts val="0"/>
              </a:spcAft>
              <a:buSzPct val="117647"/>
              <a:buNone/>
            </a:pPr>
            <a:r>
              <a:rPr lang="en">
                <a:solidFill>
                  <a:srgbClr val="5B0F00"/>
                </a:solidFill>
              </a:rPr>
              <a:t>حمايه</a:t>
            </a:r>
            <a:r>
              <a:rPr lang="en">
                <a:solidFill>
                  <a:srgbClr val="000000"/>
                </a:solidFill>
              </a:rPr>
              <a:t> العنصر البشري من الإصابات الناجمة عن مخاطر بيئه العمل وذلك بمنع تعرضهم للحوادث والإصابات والأمراض المهنيه </a:t>
            </a:r>
            <a:endParaRPr>
              <a:solidFill>
                <a:srgbClr val="000000"/>
              </a:solidFill>
            </a:endParaRPr>
          </a:p>
          <a:p>
            <a:pPr marL="457200" lvl="0" indent="0" algn="ctr" rtl="0">
              <a:lnSpc>
                <a:spcPct val="115000"/>
              </a:lnSpc>
              <a:spcBef>
                <a:spcPts val="1200"/>
              </a:spcBef>
              <a:spcAft>
                <a:spcPts val="0"/>
              </a:spcAft>
              <a:buSzPct val="117647"/>
              <a:buNone/>
            </a:pPr>
            <a:r>
              <a:rPr lang="en">
                <a:solidFill>
                  <a:srgbClr val="000000"/>
                </a:solidFill>
              </a:rPr>
              <a:t>  </a:t>
            </a:r>
            <a:endParaRPr>
              <a:solidFill>
                <a:srgbClr val="000000"/>
              </a:solidFill>
            </a:endParaRPr>
          </a:p>
          <a:p>
            <a:pPr marL="457200" lvl="0" indent="0" algn="ctr" rtl="0">
              <a:lnSpc>
                <a:spcPct val="115000"/>
              </a:lnSpc>
              <a:spcBef>
                <a:spcPts val="1200"/>
              </a:spcBef>
              <a:spcAft>
                <a:spcPts val="0"/>
              </a:spcAft>
              <a:buSzPct val="117647"/>
              <a:buNone/>
            </a:pPr>
            <a:r>
              <a:rPr lang="en">
                <a:solidFill>
                  <a:srgbClr val="5B0F00"/>
                </a:solidFill>
              </a:rPr>
              <a:t>الحفاظ</a:t>
            </a:r>
            <a:r>
              <a:rPr lang="en">
                <a:solidFill>
                  <a:srgbClr val="000000"/>
                </a:solidFill>
              </a:rPr>
              <a:t> على مقومات العنصر المادى المتمثل فى المنشآت وما تحتويه من أجهزه ومعدات من التلف والضياع نتيجه الحوادث </a:t>
            </a:r>
            <a:endParaRPr>
              <a:solidFill>
                <a:srgbClr val="000000"/>
              </a:solidFill>
            </a:endParaRPr>
          </a:p>
          <a:p>
            <a:pPr marL="457200" lvl="0" indent="0" algn="ctr" rtl="0">
              <a:lnSpc>
                <a:spcPct val="115000"/>
              </a:lnSpc>
              <a:spcBef>
                <a:spcPts val="1200"/>
              </a:spcBef>
              <a:spcAft>
                <a:spcPts val="0"/>
              </a:spcAft>
              <a:buSzPct val="117647"/>
              <a:buNone/>
            </a:pPr>
            <a:endParaRPr>
              <a:solidFill>
                <a:srgbClr val="000000"/>
              </a:solidFill>
            </a:endParaRPr>
          </a:p>
          <a:p>
            <a:pPr marL="457200" lvl="0" indent="0" algn="ctr" rtl="0">
              <a:lnSpc>
                <a:spcPct val="115000"/>
              </a:lnSpc>
              <a:spcBef>
                <a:spcPts val="1200"/>
              </a:spcBef>
              <a:spcAft>
                <a:spcPts val="0"/>
              </a:spcAft>
              <a:buSzPct val="117647"/>
              <a:buNone/>
            </a:pPr>
            <a:r>
              <a:rPr lang="en">
                <a:solidFill>
                  <a:srgbClr val="5B0F00"/>
                </a:solidFill>
              </a:rPr>
              <a:t>توفير</a:t>
            </a:r>
            <a:r>
              <a:rPr lang="en">
                <a:solidFill>
                  <a:srgbClr val="000000"/>
                </a:solidFill>
              </a:rPr>
              <a:t> وتنفيذ كافه اشتراطات السلامه والصحه المهنيه التى تكفل توفير بيئه آمنه تحقق الوقايه من المخاطر للعنصرين البشرى والمادى </a:t>
            </a:r>
            <a:endParaRPr>
              <a:solidFill>
                <a:srgbClr val="000000"/>
              </a:solidFill>
            </a:endParaRPr>
          </a:p>
          <a:p>
            <a:pPr marL="457200" lvl="0" indent="0" algn="ctr" rtl="0">
              <a:lnSpc>
                <a:spcPct val="115000"/>
              </a:lnSpc>
              <a:spcBef>
                <a:spcPts val="1200"/>
              </a:spcBef>
              <a:spcAft>
                <a:spcPts val="1200"/>
              </a:spcAft>
              <a:buSzPct val="117647"/>
              <a:buNone/>
            </a:pPr>
            <a:endParaRPr>
              <a:solidFill>
                <a:srgbClr val="000000"/>
              </a:solidFill>
            </a:endParaRPr>
          </a:p>
        </p:txBody>
      </p:sp>
      <p:pic>
        <p:nvPicPr>
          <p:cNvPr id="80" name="Google Shape;80;p4"/>
          <p:cNvPicPr preferRelativeResize="0"/>
          <p:nvPr/>
        </p:nvPicPr>
        <p:blipFill rotWithShape="1">
          <a:blip r:embed="rId3">
            <a:alphaModFix/>
          </a:blip>
          <a:srcRect/>
          <a:stretch/>
        </p:blipFill>
        <p:spPr>
          <a:xfrm>
            <a:off x="0" y="3788500"/>
            <a:ext cx="2534874" cy="1355000"/>
          </a:xfrm>
          <a:prstGeom prst="rect">
            <a:avLst/>
          </a:prstGeom>
          <a:noFill/>
          <a:ln>
            <a:noFill/>
          </a:ln>
        </p:spPr>
      </p:pic>
      <p:sp>
        <p:nvSpPr>
          <p:cNvPr id="81" name="Google Shape;81;p4"/>
          <p:cNvSpPr txBox="1"/>
          <p:nvPr/>
        </p:nvSpPr>
        <p:spPr>
          <a:xfrm>
            <a:off x="5152723" y="4101882"/>
            <a:ext cx="3608100" cy="396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a:t>http://tdreep.info/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5"/>
          <p:cNvSpPr txBox="1">
            <a:spLocks noGrp="1"/>
          </p:cNvSpPr>
          <p:nvPr>
            <p:ph type="title"/>
          </p:nvPr>
        </p:nvSpPr>
        <p:spPr>
          <a:xfrm>
            <a:off x="311700" y="445025"/>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 b="1" u="sng">
                <a:solidFill>
                  <a:srgbClr val="000000"/>
                </a:solidFill>
              </a:rPr>
              <a:t>الغرض من وجود برامج السلامه والصحه المهنيه </a:t>
            </a:r>
            <a:endParaRPr b="1" u="sng">
              <a:solidFill>
                <a:srgbClr val="000000"/>
              </a:solidFill>
            </a:endParaRPr>
          </a:p>
        </p:txBody>
      </p:sp>
      <p:sp>
        <p:nvSpPr>
          <p:cNvPr id="87" name="Google Shape;87;p5"/>
          <p:cNvSpPr txBox="1">
            <a:spLocks noGrp="1"/>
          </p:cNvSpPr>
          <p:nvPr>
            <p:ph type="body" idx="1"/>
          </p:nvPr>
        </p:nvSpPr>
        <p:spPr>
          <a:xfrm>
            <a:off x="311694" y="1157629"/>
            <a:ext cx="8520600" cy="3416400"/>
          </a:xfrm>
          <a:prstGeom prst="rect">
            <a:avLst/>
          </a:prstGeom>
          <a:solidFill>
            <a:srgbClr val="FFE599"/>
          </a:solidFill>
          <a:ln>
            <a:noFill/>
          </a:ln>
        </p:spPr>
        <p:txBody>
          <a:bodyPr spcFirstLastPara="1" wrap="square" lIns="91425" tIns="91425" rIns="91425" bIns="91425" anchor="t" anchorCtr="0">
            <a:normAutofit/>
          </a:bodyPr>
          <a:lstStyle/>
          <a:p>
            <a:pPr marL="0" lvl="0" indent="0" algn="ctr" rtl="0">
              <a:lnSpc>
                <a:spcPct val="115000"/>
              </a:lnSpc>
              <a:spcBef>
                <a:spcPts val="0"/>
              </a:spcBef>
              <a:spcAft>
                <a:spcPts val="0"/>
              </a:spcAft>
              <a:buSzPts val="1800"/>
              <a:buNone/>
            </a:pPr>
            <a:r>
              <a:rPr lang="en">
                <a:solidFill>
                  <a:srgbClr val="000000"/>
                </a:solidFill>
              </a:rPr>
              <a:t>إعداد وتنفيذ دورات تدريبيه لزياده الوعى بالسلامه والصحه المهنيه </a:t>
            </a:r>
            <a:endParaRPr/>
          </a:p>
          <a:p>
            <a:pPr marL="0" lvl="0" indent="0" algn="ctr" rtl="0">
              <a:lnSpc>
                <a:spcPct val="115000"/>
              </a:lnSpc>
              <a:spcBef>
                <a:spcPts val="1200"/>
              </a:spcBef>
              <a:spcAft>
                <a:spcPts val="0"/>
              </a:spcAft>
              <a:buSzPts val="1800"/>
              <a:buNone/>
            </a:pPr>
            <a:r>
              <a:rPr lang="en">
                <a:solidFill>
                  <a:srgbClr val="000000"/>
                </a:solidFill>
              </a:rPr>
              <a:t>العمل على وضع لوائح وإجراءات السلامه والصحه المهنيه ، وتوعيه للمشاركه فى تنفيذ تلك اللوائح والاجراءات فى جميع مواقع العمل</a:t>
            </a:r>
            <a:endParaRPr>
              <a:solidFill>
                <a:srgbClr val="000000"/>
              </a:solidFill>
            </a:endParaRPr>
          </a:p>
          <a:p>
            <a:pPr marL="0" lvl="0" indent="0" algn="ctr" rtl="0">
              <a:lnSpc>
                <a:spcPct val="115000"/>
              </a:lnSpc>
              <a:spcBef>
                <a:spcPts val="1200"/>
              </a:spcBef>
              <a:spcAft>
                <a:spcPts val="0"/>
              </a:spcAft>
              <a:buSzPts val="1800"/>
              <a:buNone/>
            </a:pPr>
            <a:r>
              <a:rPr lang="en">
                <a:solidFill>
                  <a:srgbClr val="000000"/>
                </a:solidFill>
              </a:rPr>
              <a:t>تشجيع العاملين وأصحاب العمل على إتباع وتطبيق إجراءات السلامه والصحه المهنيه لتقليل مخاطر العمل </a:t>
            </a:r>
            <a:endParaRPr>
              <a:solidFill>
                <a:srgbClr val="000000"/>
              </a:solidFill>
            </a:endParaRPr>
          </a:p>
          <a:p>
            <a:pPr marL="0" lvl="0" indent="0" algn="ctr" rtl="0">
              <a:lnSpc>
                <a:spcPct val="115000"/>
              </a:lnSpc>
              <a:spcBef>
                <a:spcPts val="1200"/>
              </a:spcBef>
              <a:spcAft>
                <a:spcPts val="0"/>
              </a:spcAft>
              <a:buSzPts val="1800"/>
              <a:buNone/>
            </a:pPr>
            <a:r>
              <a:rPr lang="en">
                <a:solidFill>
                  <a:srgbClr val="000000"/>
                </a:solidFill>
              </a:rPr>
              <a:t>تحديد مسؤليات وواجبات العاملين وأصحاب العمل فيما يتعلق بالسلامه والصحه المهنيه </a:t>
            </a:r>
            <a:endParaRPr>
              <a:solidFill>
                <a:srgbClr val="000000"/>
              </a:solidFill>
            </a:endParaRPr>
          </a:p>
          <a:p>
            <a:pPr marL="0" lvl="0" indent="0" algn="ctr" rtl="0">
              <a:lnSpc>
                <a:spcPct val="115000"/>
              </a:lnSpc>
              <a:spcBef>
                <a:spcPts val="1200"/>
              </a:spcBef>
              <a:spcAft>
                <a:spcPts val="1200"/>
              </a:spcAft>
              <a:buSzPts val="1800"/>
              <a:buNone/>
            </a:pPr>
            <a:r>
              <a:rPr lang="en">
                <a:solidFill>
                  <a:srgbClr val="000000"/>
                </a:solidFill>
              </a:rPr>
              <a:t>الاحتفاظ بسجلات دايمه لمتابعه الإصابات والأمراض الناتجه عن العمل بهدف اتخاذ خطوات لتجنب تكرار حدوث إصابات مماثلة مستقبلا </a:t>
            </a:r>
            <a:endParaRPr>
              <a:solidFill>
                <a:srgbClr val="000000"/>
              </a:solidFill>
            </a:endParaRPr>
          </a:p>
        </p:txBody>
      </p:sp>
      <p:sp>
        <p:nvSpPr>
          <p:cNvPr id="88" name="Google Shape;88;p5"/>
          <p:cNvSpPr txBox="1"/>
          <p:nvPr/>
        </p:nvSpPr>
        <p:spPr>
          <a:xfrm rot="565" flipH="1">
            <a:off x="7117737" y="4205164"/>
            <a:ext cx="1825200" cy="36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pic>
        <p:nvPicPr>
          <p:cNvPr id="89" name="Google Shape;89;p5"/>
          <p:cNvPicPr preferRelativeResize="0"/>
          <p:nvPr/>
        </p:nvPicPr>
        <p:blipFill>
          <a:blip r:embed="rId3">
            <a:alphaModFix/>
          </a:blip>
          <a:stretch>
            <a:fillRect/>
          </a:stretch>
        </p:blipFill>
        <p:spPr>
          <a:xfrm>
            <a:off x="0" y="3723975"/>
            <a:ext cx="2826800" cy="1419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6"/>
          <p:cNvSpPr txBox="1">
            <a:spLocks noGrp="1"/>
          </p:cNvSpPr>
          <p:nvPr>
            <p:ph type="body" idx="2"/>
          </p:nvPr>
        </p:nvSpPr>
        <p:spPr>
          <a:xfrm>
            <a:off x="4924577" y="1152486"/>
            <a:ext cx="3999900" cy="3416400"/>
          </a:xfrm>
          <a:prstGeom prst="rect">
            <a:avLst/>
          </a:prstGeom>
          <a:solidFill>
            <a:srgbClr val="FFD966"/>
          </a:solidFill>
          <a:ln>
            <a:noFill/>
          </a:ln>
        </p:spPr>
        <p:txBody>
          <a:bodyPr spcFirstLastPara="1" wrap="square" lIns="91425" tIns="91425" rIns="91425" bIns="91425" anchor="t" anchorCtr="0">
            <a:normAutofit/>
          </a:bodyPr>
          <a:lstStyle/>
          <a:p>
            <a:pPr marL="0" lvl="0" indent="0" algn="ctr" rtl="0">
              <a:lnSpc>
                <a:spcPct val="115000"/>
              </a:lnSpc>
              <a:spcBef>
                <a:spcPts val="1200"/>
              </a:spcBef>
              <a:spcAft>
                <a:spcPts val="0"/>
              </a:spcAft>
              <a:buSzPts val="1400"/>
              <a:buNone/>
            </a:pPr>
            <a:r>
              <a:rPr lang="en" b="1" u="sng">
                <a:solidFill>
                  <a:srgbClr val="FF0000"/>
                </a:solidFill>
              </a:rPr>
              <a:t>أصحاب العمل </a:t>
            </a:r>
            <a:endParaRPr b="1" u="sng">
              <a:solidFill>
                <a:srgbClr val="FF0000"/>
              </a:solidFill>
            </a:endParaRPr>
          </a:p>
          <a:p>
            <a:pPr marL="0" lvl="0" indent="0" algn="ctr" rtl="0">
              <a:lnSpc>
                <a:spcPct val="115000"/>
              </a:lnSpc>
              <a:spcBef>
                <a:spcPts val="1200"/>
              </a:spcBef>
              <a:spcAft>
                <a:spcPts val="0"/>
              </a:spcAft>
              <a:buSzPts val="1400"/>
              <a:buNone/>
            </a:pPr>
            <a:r>
              <a:rPr lang="en">
                <a:solidFill>
                  <a:srgbClr val="000000"/>
                </a:solidFill>
                <a:highlight>
                  <a:srgbClr val="FFD966"/>
                </a:highlight>
              </a:rPr>
              <a:t>الالتزام باللوائح وإتباع وتنفيذ القوانين الخاصه بالسلامه والصحه المهنيه</a:t>
            </a:r>
            <a:endParaRPr>
              <a:solidFill>
                <a:srgbClr val="000000"/>
              </a:solidFill>
              <a:highlight>
                <a:srgbClr val="FFD966"/>
              </a:highlight>
            </a:endParaRPr>
          </a:p>
          <a:p>
            <a:pPr marL="0" lvl="0" indent="0" algn="ctr" rtl="0">
              <a:lnSpc>
                <a:spcPct val="115000"/>
              </a:lnSpc>
              <a:spcBef>
                <a:spcPts val="1200"/>
              </a:spcBef>
              <a:spcAft>
                <a:spcPts val="0"/>
              </a:spcAft>
              <a:buSzPts val="1400"/>
              <a:buNone/>
            </a:pPr>
            <a:r>
              <a:rPr lang="en">
                <a:solidFill>
                  <a:srgbClr val="000000"/>
                </a:solidFill>
                <a:highlight>
                  <a:srgbClr val="FFD966"/>
                </a:highlight>
              </a:rPr>
              <a:t>توفير مكان وبيئه عمل أمنه خاليه من آيه مخاطر قد تؤدى إلى وقوع اصابات آو وفيات بين العمال</a:t>
            </a:r>
            <a:endParaRPr>
              <a:solidFill>
                <a:srgbClr val="000000"/>
              </a:solidFill>
              <a:highlight>
                <a:srgbClr val="FFD966"/>
              </a:highlight>
            </a:endParaRPr>
          </a:p>
          <a:p>
            <a:pPr marL="0" lvl="0" indent="0" algn="ctr" rtl="0">
              <a:lnSpc>
                <a:spcPct val="115000"/>
              </a:lnSpc>
              <a:spcBef>
                <a:spcPts val="1200"/>
              </a:spcBef>
              <a:spcAft>
                <a:spcPts val="0"/>
              </a:spcAft>
              <a:buSzPts val="1400"/>
              <a:buNone/>
            </a:pPr>
            <a:endParaRPr b="1" u="sng">
              <a:solidFill>
                <a:srgbClr val="5B0F00"/>
              </a:solidFill>
            </a:endParaRPr>
          </a:p>
          <a:p>
            <a:pPr marL="0" lvl="0" indent="0" algn="ctr" rtl="0">
              <a:lnSpc>
                <a:spcPct val="115000"/>
              </a:lnSpc>
              <a:spcBef>
                <a:spcPts val="1200"/>
              </a:spcBef>
              <a:spcAft>
                <a:spcPts val="0"/>
              </a:spcAft>
              <a:buSzPts val="1400"/>
              <a:buNone/>
            </a:pPr>
            <a:endParaRPr>
              <a:solidFill>
                <a:srgbClr val="5B0F00"/>
              </a:solidFill>
            </a:endParaRPr>
          </a:p>
          <a:p>
            <a:pPr marL="0" lvl="0" indent="0" algn="ctr" rtl="0">
              <a:lnSpc>
                <a:spcPct val="115000"/>
              </a:lnSpc>
              <a:spcBef>
                <a:spcPts val="1200"/>
              </a:spcBef>
              <a:spcAft>
                <a:spcPts val="1200"/>
              </a:spcAft>
              <a:buSzPts val="1400"/>
              <a:buNone/>
            </a:pPr>
            <a:endParaRPr b="1">
              <a:solidFill>
                <a:srgbClr val="5B0F00"/>
              </a:solidFill>
            </a:endParaRPr>
          </a:p>
        </p:txBody>
      </p:sp>
      <p:sp>
        <p:nvSpPr>
          <p:cNvPr id="95" name="Google Shape;95;p6"/>
          <p:cNvSpPr txBox="1">
            <a:spLocks noGrp="1"/>
          </p:cNvSpPr>
          <p:nvPr>
            <p:ph type="title"/>
          </p:nvPr>
        </p:nvSpPr>
        <p:spPr>
          <a:xfrm>
            <a:off x="311700" y="445025"/>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 b="1" u="sng">
                <a:solidFill>
                  <a:srgbClr val="5B0F00"/>
                </a:solidFill>
              </a:rPr>
              <a:t>مسؤليات </a:t>
            </a:r>
            <a:endParaRPr b="1" u="sng">
              <a:solidFill>
                <a:srgbClr val="5B0F00"/>
              </a:solidFill>
            </a:endParaRPr>
          </a:p>
        </p:txBody>
      </p:sp>
      <p:sp>
        <p:nvSpPr>
          <p:cNvPr id="96" name="Google Shape;96;p6"/>
          <p:cNvSpPr txBox="1">
            <a:spLocks noGrp="1"/>
          </p:cNvSpPr>
          <p:nvPr>
            <p:ph type="body" idx="1"/>
          </p:nvPr>
        </p:nvSpPr>
        <p:spPr>
          <a:xfrm>
            <a:off x="311700" y="1152463"/>
            <a:ext cx="3999900" cy="3416400"/>
          </a:xfrm>
          <a:prstGeom prst="rect">
            <a:avLst/>
          </a:prstGeom>
          <a:solidFill>
            <a:srgbClr val="FFD966"/>
          </a:solidFill>
          <a:ln>
            <a:noFill/>
          </a:ln>
        </p:spPr>
        <p:txBody>
          <a:bodyPr spcFirstLastPara="1" wrap="square" lIns="91425" tIns="91425" rIns="91425" bIns="91425" anchor="t" anchorCtr="0">
            <a:normAutofit/>
          </a:bodyPr>
          <a:lstStyle/>
          <a:p>
            <a:pPr marL="0" lvl="0" indent="0" algn="ctr" rtl="0">
              <a:lnSpc>
                <a:spcPct val="115000"/>
              </a:lnSpc>
              <a:spcBef>
                <a:spcPts val="0"/>
              </a:spcBef>
              <a:spcAft>
                <a:spcPts val="0"/>
              </a:spcAft>
              <a:buSzPts val="1400"/>
              <a:buNone/>
            </a:pPr>
            <a:endParaRPr b="1" u="sng">
              <a:solidFill>
                <a:srgbClr val="FF0000"/>
              </a:solidFill>
            </a:endParaRPr>
          </a:p>
          <a:p>
            <a:pPr marL="0" lvl="0" indent="0" algn="ctr" rtl="0">
              <a:lnSpc>
                <a:spcPct val="115000"/>
              </a:lnSpc>
              <a:spcBef>
                <a:spcPts val="0"/>
              </a:spcBef>
              <a:spcAft>
                <a:spcPts val="0"/>
              </a:spcAft>
              <a:buSzPts val="1400"/>
              <a:buNone/>
            </a:pPr>
            <a:r>
              <a:rPr lang="en" b="1" u="sng">
                <a:solidFill>
                  <a:srgbClr val="FF0000"/>
                </a:solidFill>
              </a:rPr>
              <a:t>العاملين </a:t>
            </a:r>
            <a:endParaRPr b="1" u="sng">
              <a:solidFill>
                <a:srgbClr val="FF0000"/>
              </a:solidFill>
            </a:endParaRPr>
          </a:p>
          <a:p>
            <a:pPr marL="0" lvl="0" indent="0" algn="ctr" rtl="0">
              <a:lnSpc>
                <a:spcPct val="115000"/>
              </a:lnSpc>
              <a:spcBef>
                <a:spcPts val="1200"/>
              </a:spcBef>
              <a:spcAft>
                <a:spcPts val="0"/>
              </a:spcAft>
              <a:buSzPts val="1400"/>
              <a:buNone/>
            </a:pPr>
            <a:r>
              <a:rPr lang="en">
                <a:solidFill>
                  <a:srgbClr val="000000"/>
                </a:solidFill>
              </a:rPr>
              <a:t>الالتزام باللوائح وإتباع وتنفيذ إجراءات وتعليمات السلامه والصحه المهنية </a:t>
            </a:r>
            <a:endParaRPr>
              <a:solidFill>
                <a:srgbClr val="000000"/>
              </a:solidFill>
            </a:endParaRPr>
          </a:p>
          <a:p>
            <a:pPr marL="0" lvl="0" indent="0" algn="ctr" rtl="0">
              <a:lnSpc>
                <a:spcPct val="115000"/>
              </a:lnSpc>
              <a:spcBef>
                <a:spcPts val="1200"/>
              </a:spcBef>
              <a:spcAft>
                <a:spcPts val="0"/>
              </a:spcAft>
              <a:buSzPts val="1400"/>
              <a:buNone/>
            </a:pPr>
            <a:r>
              <a:rPr lang="en">
                <a:solidFill>
                  <a:srgbClr val="000000"/>
                </a:solidFill>
              </a:rPr>
              <a:t>مساعده أصحاب العمل فى تطوير برنامج السلامه والصحه المهنيه </a:t>
            </a:r>
            <a:endParaRPr>
              <a:solidFill>
                <a:srgbClr val="000000"/>
              </a:solidFill>
            </a:endParaRPr>
          </a:p>
          <a:p>
            <a:pPr marL="0" lvl="0" indent="0" algn="ctr" rtl="0">
              <a:lnSpc>
                <a:spcPct val="115000"/>
              </a:lnSpc>
              <a:spcBef>
                <a:spcPts val="1200"/>
              </a:spcBef>
              <a:spcAft>
                <a:spcPts val="1200"/>
              </a:spcAft>
              <a:buSzPts val="1400"/>
              <a:buNone/>
            </a:pPr>
            <a:endParaRPr>
              <a:solidFill>
                <a:srgbClr val="000000"/>
              </a:solidFill>
            </a:endParaRPr>
          </a:p>
        </p:txBody>
      </p:sp>
      <p:pic>
        <p:nvPicPr>
          <p:cNvPr id="97" name="Google Shape;97;p6"/>
          <p:cNvPicPr preferRelativeResize="0"/>
          <p:nvPr/>
        </p:nvPicPr>
        <p:blipFill>
          <a:blip r:embed="rId3">
            <a:alphaModFix/>
          </a:blip>
          <a:stretch>
            <a:fillRect/>
          </a:stretch>
        </p:blipFill>
        <p:spPr>
          <a:xfrm>
            <a:off x="0" y="3641000"/>
            <a:ext cx="2671075" cy="1502500"/>
          </a:xfrm>
          <a:prstGeom prst="rect">
            <a:avLst/>
          </a:prstGeom>
          <a:noFill/>
          <a:ln>
            <a:noFill/>
          </a:ln>
        </p:spPr>
      </p:pic>
      <p:sp>
        <p:nvSpPr>
          <p:cNvPr id="98" name="Google Shape;98;p6"/>
          <p:cNvSpPr txBox="1"/>
          <p:nvPr/>
        </p:nvSpPr>
        <p:spPr>
          <a:xfrm flipH="1">
            <a:off x="6298000" y="4210900"/>
            <a:ext cx="2423700" cy="357900"/>
          </a:xfrm>
          <a:prstGeom prst="rect">
            <a:avLst/>
          </a:prstGeom>
          <a:solidFill>
            <a:srgbClr val="FFD966"/>
          </a:solid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t>http://tdreep.info/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 b="1">
                <a:solidFill>
                  <a:srgbClr val="660000"/>
                </a:solidFill>
              </a:rPr>
              <a:t>المخاطر </a:t>
            </a:r>
            <a:endParaRPr b="1">
              <a:solidFill>
                <a:srgbClr val="660000"/>
              </a:solidFill>
            </a:endParaRPr>
          </a:p>
        </p:txBody>
      </p:sp>
      <p:pic>
        <p:nvPicPr>
          <p:cNvPr id="104" name="Google Shape;104;p7"/>
          <p:cNvPicPr preferRelativeResize="0"/>
          <p:nvPr/>
        </p:nvPicPr>
        <p:blipFill>
          <a:blip r:embed="rId3">
            <a:alphaModFix/>
          </a:blip>
          <a:stretch>
            <a:fillRect/>
          </a:stretch>
        </p:blipFill>
        <p:spPr>
          <a:xfrm>
            <a:off x="152400" y="152400"/>
            <a:ext cx="3281866" cy="1846049"/>
          </a:xfrm>
          <a:prstGeom prst="rect">
            <a:avLst/>
          </a:prstGeom>
          <a:noFill/>
          <a:ln>
            <a:noFill/>
          </a:ln>
        </p:spPr>
      </p:pic>
      <p:sp>
        <p:nvSpPr>
          <p:cNvPr id="105" name="Google Shape;105;p7"/>
          <p:cNvSpPr txBox="1"/>
          <p:nvPr/>
        </p:nvSpPr>
        <p:spPr>
          <a:xfrm>
            <a:off x="6616246" y="397833"/>
            <a:ext cx="2423700" cy="807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t>http://tdreep.info/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8"/>
          <p:cNvSpPr txBox="1">
            <a:spLocks noGrp="1"/>
          </p:cNvSpPr>
          <p:nvPr>
            <p:ph type="title"/>
          </p:nvPr>
        </p:nvSpPr>
        <p:spPr>
          <a:xfrm>
            <a:off x="311700" y="445025"/>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 b="1"/>
              <a:t>الهدف من تقييم المخاطر </a:t>
            </a:r>
            <a:endParaRPr b="1"/>
          </a:p>
        </p:txBody>
      </p:sp>
      <p:sp>
        <p:nvSpPr>
          <p:cNvPr id="111" name="Google Shape;111;p8"/>
          <p:cNvSpPr txBox="1"/>
          <p:nvPr/>
        </p:nvSpPr>
        <p:spPr>
          <a:xfrm>
            <a:off x="524450" y="1514521"/>
            <a:ext cx="8251800" cy="1242900"/>
          </a:xfrm>
          <a:prstGeom prst="rect">
            <a:avLst/>
          </a:prstGeom>
          <a:solidFill>
            <a:srgbClr val="FFE599"/>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إزاله هذه المخاطر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sng" strike="noStrike" cap="none">
                <a:solidFill>
                  <a:srgbClr val="0000FF"/>
                </a:solidFill>
                <a:latin typeface="Arial"/>
                <a:ea typeface="Arial"/>
                <a:cs typeface="Arial"/>
                <a:sym typeface="Arial"/>
              </a:rPr>
              <a:t>أما</a:t>
            </a:r>
            <a:endParaRPr sz="1400" b="1" i="0" u="sng" strike="noStrike" cap="none">
              <a:solidFill>
                <a:srgbClr val="0000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1" i="0" u="sng" strike="noStrike" cap="none">
              <a:solidFill>
                <a:srgbClr val="0000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تقليل الآثر السلبى لها وتحويله إلى أثرٍ ايجابى إن أمكن </a:t>
            </a:r>
            <a:endParaRPr sz="1400" b="0" i="0" u="none" strike="noStrike" cap="none">
              <a:solidFill>
                <a:srgbClr val="000000"/>
              </a:solidFill>
              <a:latin typeface="Arial"/>
              <a:ea typeface="Arial"/>
              <a:cs typeface="Arial"/>
              <a:sym typeface="Arial"/>
            </a:endParaRPr>
          </a:p>
        </p:txBody>
      </p:sp>
      <p:pic>
        <p:nvPicPr>
          <p:cNvPr id="112" name="Google Shape;112;p8"/>
          <p:cNvPicPr preferRelativeResize="0"/>
          <p:nvPr/>
        </p:nvPicPr>
        <p:blipFill>
          <a:blip r:embed="rId3">
            <a:alphaModFix/>
          </a:blip>
          <a:stretch>
            <a:fillRect/>
          </a:stretch>
        </p:blipFill>
        <p:spPr>
          <a:xfrm>
            <a:off x="0" y="2878150"/>
            <a:ext cx="4027274" cy="2265350"/>
          </a:xfrm>
          <a:prstGeom prst="rect">
            <a:avLst/>
          </a:prstGeom>
          <a:noFill/>
          <a:ln>
            <a:noFill/>
          </a:ln>
        </p:spPr>
      </p:pic>
      <p:sp>
        <p:nvSpPr>
          <p:cNvPr id="113" name="Google Shape;113;p8"/>
          <p:cNvSpPr txBox="1"/>
          <p:nvPr/>
        </p:nvSpPr>
        <p:spPr>
          <a:xfrm>
            <a:off x="6481080" y="4721085"/>
            <a:ext cx="2423700" cy="300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t>http://tdreep.info/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9"/>
          <p:cNvSpPr txBox="1">
            <a:spLocks noGrp="1"/>
          </p:cNvSpPr>
          <p:nvPr>
            <p:ph type="title"/>
          </p:nvPr>
        </p:nvSpPr>
        <p:spPr>
          <a:xfrm>
            <a:off x="311700" y="445025"/>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r" rtl="0">
              <a:lnSpc>
                <a:spcPct val="100000"/>
              </a:lnSpc>
              <a:spcBef>
                <a:spcPts val="0"/>
              </a:spcBef>
              <a:spcAft>
                <a:spcPts val="0"/>
              </a:spcAft>
              <a:buSzPct val="111111"/>
              <a:buNone/>
            </a:pPr>
            <a:r>
              <a:rPr lang="en" b="1" u="sng"/>
              <a:t>:يتضمن تقييم المخاطر </a:t>
            </a:r>
            <a:endParaRPr b="1" u="sng"/>
          </a:p>
        </p:txBody>
      </p:sp>
      <p:sp>
        <p:nvSpPr>
          <p:cNvPr id="119" name="Google Shape;119;p9"/>
          <p:cNvSpPr txBox="1">
            <a:spLocks noGrp="1"/>
          </p:cNvSpPr>
          <p:nvPr>
            <p:ph type="body" idx="1"/>
          </p:nvPr>
        </p:nvSpPr>
        <p:spPr>
          <a:xfrm>
            <a:off x="311698" y="1087951"/>
            <a:ext cx="8520600" cy="3416400"/>
          </a:xfrm>
          <a:prstGeom prst="rect">
            <a:avLst/>
          </a:prstGeom>
          <a:solidFill>
            <a:srgbClr val="FFE599"/>
          </a:solidFill>
          <a:ln>
            <a:noFill/>
          </a:ln>
        </p:spPr>
        <p:txBody>
          <a:bodyPr spcFirstLastPara="1" wrap="square" lIns="91425" tIns="91425" rIns="91425" bIns="91425" anchor="t" anchorCtr="0">
            <a:normAutofit fontScale="92500" lnSpcReduction="20000"/>
          </a:bodyPr>
          <a:lstStyle/>
          <a:p>
            <a:pPr marL="0" lvl="0" indent="0" algn="r" rtl="0">
              <a:lnSpc>
                <a:spcPct val="115000"/>
              </a:lnSpc>
              <a:spcBef>
                <a:spcPts val="0"/>
              </a:spcBef>
              <a:spcAft>
                <a:spcPts val="0"/>
              </a:spcAft>
              <a:buSzPct val="108108"/>
              <a:buNone/>
            </a:pPr>
            <a:r>
              <a:rPr lang="en" b="1">
                <a:solidFill>
                  <a:srgbClr val="CC0000"/>
                </a:solidFill>
              </a:rPr>
              <a:t>رصد </a:t>
            </a:r>
            <a:r>
              <a:rPr lang="en">
                <a:solidFill>
                  <a:srgbClr val="000000"/>
                </a:solidFill>
              </a:rPr>
              <a:t>شامل لكل العمل ( معدات وكيماويات - الآت - بيئه العمل - المكان - المرتادين المكان مثل الصيانه )</a:t>
            </a:r>
            <a:endParaRPr>
              <a:solidFill>
                <a:srgbClr val="000000"/>
              </a:solidFill>
            </a:endParaRPr>
          </a:p>
          <a:p>
            <a:pPr marL="0" lvl="0" indent="0" algn="r" rtl="0">
              <a:lnSpc>
                <a:spcPct val="115000"/>
              </a:lnSpc>
              <a:spcBef>
                <a:spcPts val="1200"/>
              </a:spcBef>
              <a:spcAft>
                <a:spcPts val="0"/>
              </a:spcAft>
              <a:buSzPct val="108108"/>
              <a:buNone/>
            </a:pPr>
            <a:endParaRPr>
              <a:solidFill>
                <a:srgbClr val="000000"/>
              </a:solidFill>
            </a:endParaRPr>
          </a:p>
          <a:p>
            <a:pPr marL="0" lvl="0" indent="0" algn="r" rtl="0">
              <a:lnSpc>
                <a:spcPct val="115000"/>
              </a:lnSpc>
              <a:spcBef>
                <a:spcPts val="1200"/>
              </a:spcBef>
              <a:spcAft>
                <a:spcPts val="0"/>
              </a:spcAft>
              <a:buSzPct val="108108"/>
              <a:buNone/>
            </a:pPr>
            <a:r>
              <a:rPr lang="en" b="1">
                <a:solidFill>
                  <a:srgbClr val="CC0000"/>
                </a:solidFill>
              </a:rPr>
              <a:t>رصد </a:t>
            </a:r>
            <a:r>
              <a:rPr lang="en">
                <a:solidFill>
                  <a:srgbClr val="000000"/>
                </a:solidFill>
              </a:rPr>
              <a:t>احتمالات حدوث مشكله </a:t>
            </a:r>
            <a:endParaRPr>
              <a:solidFill>
                <a:srgbClr val="000000"/>
              </a:solidFill>
            </a:endParaRPr>
          </a:p>
          <a:p>
            <a:pPr marL="0" lvl="0" indent="0" algn="r" rtl="0">
              <a:lnSpc>
                <a:spcPct val="115000"/>
              </a:lnSpc>
              <a:spcBef>
                <a:spcPts val="1200"/>
              </a:spcBef>
              <a:spcAft>
                <a:spcPts val="0"/>
              </a:spcAft>
              <a:buSzPct val="108108"/>
              <a:buNone/>
            </a:pPr>
            <a:endParaRPr>
              <a:solidFill>
                <a:srgbClr val="000000"/>
              </a:solidFill>
            </a:endParaRPr>
          </a:p>
          <a:p>
            <a:pPr marL="0" lvl="0" indent="0" algn="r" rtl="0">
              <a:lnSpc>
                <a:spcPct val="115000"/>
              </a:lnSpc>
              <a:spcBef>
                <a:spcPts val="1200"/>
              </a:spcBef>
              <a:spcAft>
                <a:spcPts val="0"/>
              </a:spcAft>
              <a:buSzPct val="108108"/>
              <a:buNone/>
            </a:pPr>
            <a:r>
              <a:rPr lang="en" b="1">
                <a:solidFill>
                  <a:srgbClr val="CC0000"/>
                </a:solidFill>
              </a:rPr>
              <a:t>تدريج </a:t>
            </a:r>
            <a:r>
              <a:rPr lang="en">
                <a:solidFill>
                  <a:srgbClr val="000000"/>
                </a:solidFill>
              </a:rPr>
              <a:t>المخاطر ودرجه الخطوره وبالنسبه لمن </a:t>
            </a:r>
            <a:endParaRPr>
              <a:solidFill>
                <a:srgbClr val="000000"/>
              </a:solidFill>
            </a:endParaRPr>
          </a:p>
          <a:p>
            <a:pPr marL="0" lvl="0" indent="0" algn="r" rtl="0">
              <a:lnSpc>
                <a:spcPct val="115000"/>
              </a:lnSpc>
              <a:spcBef>
                <a:spcPts val="1200"/>
              </a:spcBef>
              <a:spcAft>
                <a:spcPts val="0"/>
              </a:spcAft>
              <a:buSzPct val="108108"/>
              <a:buNone/>
            </a:pPr>
            <a:endParaRPr>
              <a:solidFill>
                <a:srgbClr val="000000"/>
              </a:solidFill>
            </a:endParaRPr>
          </a:p>
          <a:p>
            <a:pPr marL="0" lvl="0" indent="0" algn="r" rtl="0">
              <a:lnSpc>
                <a:spcPct val="115000"/>
              </a:lnSpc>
              <a:spcBef>
                <a:spcPts val="1200"/>
              </a:spcBef>
              <a:spcAft>
                <a:spcPts val="1200"/>
              </a:spcAft>
              <a:buSzPct val="108108"/>
              <a:buNone/>
            </a:pPr>
            <a:r>
              <a:rPr lang="en" b="1">
                <a:solidFill>
                  <a:srgbClr val="CC0000"/>
                </a:solidFill>
              </a:rPr>
              <a:t>الفحص </a:t>
            </a:r>
            <a:r>
              <a:rPr lang="en">
                <a:solidFill>
                  <a:srgbClr val="000000"/>
                </a:solidFill>
              </a:rPr>
              <a:t>الشامل او البحث عن المشكله التى قد تتواجد </a:t>
            </a:r>
            <a:endParaRPr>
              <a:solidFill>
                <a:srgbClr val="000000"/>
              </a:solidFill>
            </a:endParaRPr>
          </a:p>
        </p:txBody>
      </p:sp>
      <p:pic>
        <p:nvPicPr>
          <p:cNvPr id="120" name="Google Shape;120;p9"/>
          <p:cNvPicPr preferRelativeResize="0"/>
          <p:nvPr/>
        </p:nvPicPr>
        <p:blipFill>
          <a:blip r:embed="rId3">
            <a:alphaModFix/>
          </a:blip>
          <a:stretch>
            <a:fillRect/>
          </a:stretch>
        </p:blipFill>
        <p:spPr>
          <a:xfrm>
            <a:off x="-79575" y="3008950"/>
            <a:ext cx="3794701" cy="2134550"/>
          </a:xfrm>
          <a:prstGeom prst="rect">
            <a:avLst/>
          </a:prstGeom>
          <a:noFill/>
          <a:ln>
            <a:noFill/>
          </a:ln>
        </p:spPr>
      </p:pic>
      <p:sp>
        <p:nvSpPr>
          <p:cNvPr id="121" name="Google Shape;121;p9"/>
          <p:cNvSpPr txBox="1"/>
          <p:nvPr/>
        </p:nvSpPr>
        <p:spPr>
          <a:xfrm>
            <a:off x="6408600" y="4574574"/>
            <a:ext cx="2423700" cy="572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t>http://tdreep.info/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0"/>
          <p:cNvSpPr txBox="1">
            <a:spLocks noGrp="1"/>
          </p:cNvSpPr>
          <p:nvPr>
            <p:ph type="title"/>
          </p:nvPr>
        </p:nvSpPr>
        <p:spPr>
          <a:xfrm>
            <a:off x="311700" y="445025"/>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 b="1" u="sng"/>
              <a:t>خطوات عمليه تقييم المخاطر </a:t>
            </a:r>
            <a:endParaRPr b="1" u="sng"/>
          </a:p>
        </p:txBody>
      </p:sp>
      <p:sp>
        <p:nvSpPr>
          <p:cNvPr id="127" name="Google Shape;127;p10"/>
          <p:cNvSpPr txBox="1">
            <a:spLocks noGrp="1"/>
          </p:cNvSpPr>
          <p:nvPr>
            <p:ph type="body" idx="1"/>
          </p:nvPr>
        </p:nvSpPr>
        <p:spPr>
          <a:xfrm>
            <a:off x="311700" y="1152475"/>
            <a:ext cx="8520600" cy="3416400"/>
          </a:xfrm>
          <a:prstGeom prst="rect">
            <a:avLst/>
          </a:prstGeom>
          <a:solidFill>
            <a:srgbClr val="FFE599"/>
          </a:solid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128" name="Google Shape;128;p10"/>
          <p:cNvPicPr preferRelativeResize="0"/>
          <p:nvPr/>
        </p:nvPicPr>
        <p:blipFill rotWithShape="1">
          <a:blip r:embed="rId3">
            <a:alphaModFix/>
          </a:blip>
          <a:srcRect/>
          <a:stretch/>
        </p:blipFill>
        <p:spPr>
          <a:xfrm>
            <a:off x="2249150" y="1251875"/>
            <a:ext cx="5936200" cy="3317000"/>
          </a:xfrm>
          <a:prstGeom prst="rect">
            <a:avLst/>
          </a:prstGeom>
          <a:noFill/>
          <a:ln>
            <a:noFill/>
          </a:ln>
        </p:spPr>
      </p:pic>
      <p:sp>
        <p:nvSpPr>
          <p:cNvPr id="129" name="Google Shape;129;p10"/>
          <p:cNvSpPr txBox="1"/>
          <p:nvPr/>
        </p:nvSpPr>
        <p:spPr>
          <a:xfrm>
            <a:off x="311700" y="4703625"/>
            <a:ext cx="4437900" cy="4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1"/>
          <p:cNvSpPr txBox="1">
            <a:spLocks noGrp="1"/>
          </p:cNvSpPr>
          <p:nvPr>
            <p:ph type="title"/>
          </p:nvPr>
        </p:nvSpPr>
        <p:spPr>
          <a:xfrm>
            <a:off x="311700" y="445025"/>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 b="1">
                <a:solidFill>
                  <a:srgbClr val="000000"/>
                </a:solidFill>
              </a:rPr>
              <a:t>أولا.    تحديد المخاطر والأشخاص المعرضين لها </a:t>
            </a:r>
            <a:endParaRPr b="1">
              <a:solidFill>
                <a:srgbClr val="000000"/>
              </a:solidFill>
            </a:endParaRPr>
          </a:p>
        </p:txBody>
      </p:sp>
      <p:sp>
        <p:nvSpPr>
          <p:cNvPr id="135" name="Google Shape;135;p11"/>
          <p:cNvSpPr txBox="1">
            <a:spLocks noGrp="1"/>
          </p:cNvSpPr>
          <p:nvPr>
            <p:ph type="body" idx="1"/>
          </p:nvPr>
        </p:nvSpPr>
        <p:spPr>
          <a:xfrm>
            <a:off x="311697" y="1017731"/>
            <a:ext cx="8520600" cy="4123800"/>
          </a:xfrm>
          <a:prstGeom prst="rect">
            <a:avLst/>
          </a:prstGeom>
          <a:solidFill>
            <a:srgbClr val="FFE599"/>
          </a:solidFill>
          <a:ln>
            <a:noFill/>
          </a:ln>
        </p:spPr>
        <p:txBody>
          <a:bodyPr spcFirstLastPara="1" wrap="square" lIns="91425" tIns="91425" rIns="91425" bIns="91425" anchor="t" anchorCtr="0">
            <a:normAutofit fontScale="92500" lnSpcReduction="20000"/>
          </a:bodyPr>
          <a:lstStyle/>
          <a:p>
            <a:pPr marL="0" lvl="0" indent="0" algn="r" rtl="0">
              <a:lnSpc>
                <a:spcPct val="115000"/>
              </a:lnSpc>
              <a:spcBef>
                <a:spcPts val="0"/>
              </a:spcBef>
              <a:spcAft>
                <a:spcPts val="0"/>
              </a:spcAft>
              <a:buSzPct val="100000"/>
              <a:buNone/>
            </a:pPr>
            <a:r>
              <a:rPr lang="en">
                <a:solidFill>
                  <a:srgbClr val="000000"/>
                </a:solidFill>
              </a:rPr>
              <a:t>عند تحديد المخاطر يجب فحص كافه جوانب العمل مثل العمل بالماكينات المختلفه والعمل مع المعدات والآلات الكهربائيه واوضاع العمل ( الجلوس ، الوقوف ، الوصول إلى أو مناوله الاشياء) </a:t>
            </a:r>
            <a:endParaRPr>
              <a:solidFill>
                <a:srgbClr val="000000"/>
              </a:solidFill>
            </a:endParaRPr>
          </a:p>
          <a:p>
            <a:pPr marL="0" lvl="0" indent="0" algn="r" rtl="0">
              <a:lnSpc>
                <a:spcPct val="115000"/>
              </a:lnSpc>
              <a:spcBef>
                <a:spcPts val="1200"/>
              </a:spcBef>
              <a:spcAft>
                <a:spcPts val="0"/>
              </a:spcAft>
              <a:buSzPct val="100000"/>
              <a:buNone/>
            </a:pPr>
            <a:r>
              <a:rPr lang="en" u="sng">
                <a:solidFill>
                  <a:srgbClr val="0000FF"/>
                </a:solidFill>
              </a:rPr>
              <a:t>كما يجب أيضا </a:t>
            </a:r>
            <a:r>
              <a:rPr lang="en">
                <a:solidFill>
                  <a:srgbClr val="000000"/>
                </a:solidFill>
              </a:rPr>
              <a:t>إدراج الأنشطة غير الروتينية مثل الصيانه والإصلاح اوالتنظيف لإنه من الممكن آن تكون تلك الانشطة أكثر خطوره من الأنشطة الروتينية</a:t>
            </a:r>
            <a:endParaRPr>
              <a:solidFill>
                <a:srgbClr val="000000"/>
              </a:solidFill>
            </a:endParaRPr>
          </a:p>
          <a:p>
            <a:pPr marL="0" lvl="0" indent="0" algn="r" rtl="0">
              <a:lnSpc>
                <a:spcPct val="115000"/>
              </a:lnSpc>
              <a:spcBef>
                <a:spcPts val="1200"/>
              </a:spcBef>
              <a:spcAft>
                <a:spcPts val="0"/>
              </a:spcAft>
              <a:buSzPct val="100000"/>
              <a:buNone/>
            </a:pPr>
            <a:r>
              <a:rPr lang="en">
                <a:solidFill>
                  <a:srgbClr val="000000"/>
                </a:solidFill>
              </a:rPr>
              <a:t>يجب سؤال صاحب النشاط والعاملين عن اى حادثه أو خسائر حدثت أو كادت إن تحدث </a:t>
            </a:r>
            <a:endParaRPr>
              <a:solidFill>
                <a:srgbClr val="000000"/>
              </a:solidFill>
            </a:endParaRPr>
          </a:p>
          <a:p>
            <a:pPr marL="0" lvl="0" indent="0" algn="r" rtl="0">
              <a:lnSpc>
                <a:spcPct val="115000"/>
              </a:lnSpc>
              <a:spcBef>
                <a:spcPts val="1200"/>
              </a:spcBef>
              <a:spcAft>
                <a:spcPts val="0"/>
              </a:spcAft>
              <a:buSzPct val="100000"/>
              <a:buNone/>
            </a:pPr>
            <a:r>
              <a:rPr lang="en">
                <a:solidFill>
                  <a:srgbClr val="000000"/>
                </a:solidFill>
              </a:rPr>
              <a:t>بمراجعه كافه الظروف الطارئه التى يمكن أن تحدث (مثل انقطاع التيار الكهربائى أو حالات الطوارئ) وكيفيه تأثيرها على إجراءات السيطره على المخاطر </a:t>
            </a:r>
            <a:endParaRPr>
              <a:solidFill>
                <a:srgbClr val="000000"/>
              </a:solidFill>
            </a:endParaRPr>
          </a:p>
          <a:p>
            <a:pPr marL="0" lvl="0" indent="0" algn="r" rtl="0">
              <a:lnSpc>
                <a:spcPct val="115000"/>
              </a:lnSpc>
              <a:spcBef>
                <a:spcPts val="1200"/>
              </a:spcBef>
              <a:spcAft>
                <a:spcPts val="1200"/>
              </a:spcAft>
              <a:buSzPct val="100000"/>
              <a:buNone/>
            </a:pPr>
            <a:r>
              <a:rPr lang="en">
                <a:solidFill>
                  <a:srgbClr val="000000"/>
                </a:solidFill>
              </a:rPr>
              <a:t>تقييم لمجموعات مختلفه للعاملين من صغار السن ، والعاملين من غير ذوى الخبره ، والاختلافات بالنسبه للنوع الاجتماعي وخلافه </a:t>
            </a:r>
            <a:endParaRPr>
              <a:solidFill>
                <a:srgbClr val="000000"/>
              </a:solidFill>
            </a:endParaRPr>
          </a:p>
        </p:txBody>
      </p:sp>
      <p:pic>
        <p:nvPicPr>
          <p:cNvPr id="136" name="Google Shape;136;p11"/>
          <p:cNvPicPr preferRelativeResize="0"/>
          <p:nvPr/>
        </p:nvPicPr>
        <p:blipFill>
          <a:blip r:embed="rId3">
            <a:alphaModFix/>
          </a:blip>
          <a:stretch>
            <a:fillRect/>
          </a:stretch>
        </p:blipFill>
        <p:spPr>
          <a:xfrm>
            <a:off x="311700" y="3649100"/>
            <a:ext cx="2656726" cy="1494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2"/>
          <p:cNvSpPr txBox="1">
            <a:spLocks noGrp="1"/>
          </p:cNvSpPr>
          <p:nvPr>
            <p:ph type="title"/>
          </p:nvPr>
        </p:nvSpPr>
        <p:spPr>
          <a:xfrm>
            <a:off x="311700" y="2150850"/>
            <a:ext cx="8520600" cy="841800"/>
          </a:xfrm>
          <a:prstGeom prst="rect">
            <a:avLst/>
          </a:prstGeom>
          <a:solidFill>
            <a:srgbClr val="FFF2CC"/>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
              <a:t>الأشخاص المعرضين للمخاطر ؟؟؟؟</a:t>
            </a:r>
            <a:endParaRPr/>
          </a:p>
        </p:txBody>
      </p:sp>
      <p:sp>
        <p:nvSpPr>
          <p:cNvPr id="142" name="Google Shape;142;p12"/>
          <p:cNvSpPr txBox="1"/>
          <p:nvPr/>
        </p:nvSpPr>
        <p:spPr>
          <a:xfrm>
            <a:off x="6530550" y="4599318"/>
            <a:ext cx="2423700" cy="841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t>http://tdreep.info/</a:t>
            </a:r>
            <a:endParaRPr/>
          </a:p>
        </p:txBody>
      </p:sp>
      <p:pic>
        <p:nvPicPr>
          <p:cNvPr id="143" name="Google Shape;143;p12"/>
          <p:cNvPicPr preferRelativeResize="0"/>
          <p:nvPr/>
        </p:nvPicPr>
        <p:blipFill>
          <a:blip r:embed="rId3">
            <a:alphaModFix/>
          </a:blip>
          <a:stretch>
            <a:fillRect/>
          </a:stretch>
        </p:blipFill>
        <p:spPr>
          <a:xfrm>
            <a:off x="0" y="0"/>
            <a:ext cx="3598851" cy="2024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3"/>
          <p:cNvSpPr txBox="1">
            <a:spLocks noGrp="1"/>
          </p:cNvSpPr>
          <p:nvPr>
            <p:ph type="title"/>
          </p:nvPr>
        </p:nvSpPr>
        <p:spPr>
          <a:xfrm>
            <a:off x="311689" y="224688"/>
            <a:ext cx="8520600" cy="572700"/>
          </a:xfrm>
          <a:prstGeom prst="rect">
            <a:avLst/>
          </a:prstGeom>
          <a:solidFill>
            <a:srgbClr val="FFF2CC"/>
          </a:solid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
                <a:solidFill>
                  <a:srgbClr val="000000"/>
                </a:solidFill>
              </a:rPr>
              <a:t>تحديد درجه الخطوره </a:t>
            </a:r>
            <a:endParaRPr>
              <a:solidFill>
                <a:srgbClr val="000000"/>
              </a:solidFill>
            </a:endParaRPr>
          </a:p>
        </p:txBody>
      </p:sp>
      <p:sp>
        <p:nvSpPr>
          <p:cNvPr id="149" name="Google Shape;149;p13"/>
          <p:cNvSpPr txBox="1">
            <a:spLocks noGrp="1"/>
          </p:cNvSpPr>
          <p:nvPr>
            <p:ph type="body" idx="1"/>
          </p:nvPr>
        </p:nvSpPr>
        <p:spPr>
          <a:xfrm>
            <a:off x="311707" y="863556"/>
            <a:ext cx="8520600" cy="3416400"/>
          </a:xfrm>
          <a:prstGeom prst="rect">
            <a:avLst/>
          </a:prstGeom>
          <a:solidFill>
            <a:srgbClr val="FFE599"/>
          </a:solidFill>
          <a:ln>
            <a:noFill/>
          </a:ln>
        </p:spPr>
        <p:txBody>
          <a:bodyPr spcFirstLastPara="1" wrap="square" lIns="91425" tIns="91425" rIns="91425" bIns="91425" anchor="t" anchorCtr="0">
            <a:normAutofit/>
          </a:bodyPr>
          <a:lstStyle/>
          <a:p>
            <a:pPr marL="0" lvl="0" indent="0" algn="r" rtl="0">
              <a:lnSpc>
                <a:spcPct val="115000"/>
              </a:lnSpc>
              <a:spcBef>
                <a:spcPts val="0"/>
              </a:spcBef>
              <a:spcAft>
                <a:spcPts val="0"/>
              </a:spcAft>
              <a:buSzPts val="1800"/>
              <a:buNone/>
            </a:pPr>
            <a:r>
              <a:rPr lang="en">
                <a:solidFill>
                  <a:srgbClr val="000000"/>
                </a:solidFill>
              </a:rPr>
              <a:t>يتم تحديد درجه الخطوره بإستخدام </a:t>
            </a:r>
            <a:r>
              <a:rPr lang="en">
                <a:solidFill>
                  <a:srgbClr val="980000"/>
                </a:solidFill>
              </a:rPr>
              <a:t>أداه تقييم المخاطر </a:t>
            </a:r>
            <a:r>
              <a:rPr lang="en">
                <a:solidFill>
                  <a:srgbClr val="000000"/>
                </a:solidFill>
              </a:rPr>
              <a:t>خلال طريقتين </a:t>
            </a:r>
            <a:endParaRPr>
              <a:solidFill>
                <a:srgbClr val="000000"/>
              </a:solidFill>
            </a:endParaRPr>
          </a:p>
          <a:p>
            <a:pPr marL="0" lvl="0" indent="0" algn="r" rtl="0">
              <a:lnSpc>
                <a:spcPct val="115000"/>
              </a:lnSpc>
              <a:spcBef>
                <a:spcPts val="1200"/>
              </a:spcBef>
              <a:spcAft>
                <a:spcPts val="0"/>
              </a:spcAft>
              <a:buSzPts val="1800"/>
              <a:buNone/>
            </a:pPr>
            <a:r>
              <a:rPr lang="en">
                <a:solidFill>
                  <a:schemeClr val="accent2"/>
                </a:solidFill>
              </a:rPr>
              <a:t>مدى الاحتمالية -  ما هو مدى احتمالية حدوث هذه المخاطر ؟</a:t>
            </a:r>
            <a:endParaRPr>
              <a:solidFill>
                <a:schemeClr val="accent2"/>
              </a:solidFill>
            </a:endParaRPr>
          </a:p>
          <a:p>
            <a:pPr marL="0" lvl="0" indent="0" algn="r" rtl="0">
              <a:lnSpc>
                <a:spcPct val="115000"/>
              </a:lnSpc>
              <a:spcBef>
                <a:spcPts val="1200"/>
              </a:spcBef>
              <a:spcAft>
                <a:spcPts val="1200"/>
              </a:spcAft>
              <a:buSzPts val="1800"/>
              <a:buNone/>
            </a:pPr>
            <a:r>
              <a:rPr lang="en">
                <a:solidFill>
                  <a:schemeClr val="accent2"/>
                </a:solidFill>
              </a:rPr>
              <a:t>مدى شده المخاطر - ما هو مدى شده خطوره المخاطر فى حاله حدوثها </a:t>
            </a:r>
            <a:endParaRPr>
              <a:solidFill>
                <a:schemeClr val="accent2"/>
              </a:solidFill>
            </a:endParaRPr>
          </a:p>
        </p:txBody>
      </p:sp>
      <p:pic>
        <p:nvPicPr>
          <p:cNvPr id="150" name="Google Shape;150;p13"/>
          <p:cNvPicPr preferRelativeResize="0"/>
          <p:nvPr/>
        </p:nvPicPr>
        <p:blipFill>
          <a:blip r:embed="rId3">
            <a:alphaModFix/>
          </a:blip>
          <a:stretch>
            <a:fillRect/>
          </a:stretch>
        </p:blipFill>
        <p:spPr>
          <a:xfrm>
            <a:off x="0" y="2902275"/>
            <a:ext cx="3984426" cy="2241225"/>
          </a:xfrm>
          <a:prstGeom prst="rect">
            <a:avLst/>
          </a:prstGeom>
          <a:noFill/>
          <a:ln>
            <a:noFill/>
          </a:ln>
        </p:spPr>
      </p:pic>
      <p:sp>
        <p:nvSpPr>
          <p:cNvPr id="151" name="Google Shape;151;p13"/>
          <p:cNvSpPr txBox="1"/>
          <p:nvPr/>
        </p:nvSpPr>
        <p:spPr>
          <a:xfrm>
            <a:off x="7130367" y="4565882"/>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24d5719e106a9076_0"/>
          <p:cNvSpPr txBox="1">
            <a:spLocks noGrp="1"/>
          </p:cNvSpPr>
          <p:nvPr>
            <p:ph type="title"/>
          </p:nvPr>
        </p:nvSpPr>
        <p:spPr>
          <a:xfrm>
            <a:off x="311700" y="445025"/>
            <a:ext cx="8520600" cy="572700"/>
          </a:xfrm>
          <a:prstGeom prst="rect">
            <a:avLst/>
          </a:prstGeom>
          <a:solidFill>
            <a:srgbClr val="FFF2CC"/>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u="sng"/>
              <a:t>تحديد درجه الخطوره </a:t>
            </a:r>
            <a:endParaRPr b="1" u="sng"/>
          </a:p>
        </p:txBody>
      </p:sp>
      <p:sp>
        <p:nvSpPr>
          <p:cNvPr id="157" name="Google Shape;157;g24d5719e106a9076_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158" name="Google Shape;158;g24d5719e106a9076_0"/>
          <p:cNvPicPr preferRelativeResize="0"/>
          <p:nvPr/>
        </p:nvPicPr>
        <p:blipFill>
          <a:blip r:embed="rId3">
            <a:alphaModFix/>
          </a:blip>
          <a:stretch>
            <a:fillRect/>
          </a:stretch>
        </p:blipFill>
        <p:spPr>
          <a:xfrm>
            <a:off x="1431373" y="1130362"/>
            <a:ext cx="7400925" cy="3438525"/>
          </a:xfrm>
          <a:prstGeom prst="rect">
            <a:avLst/>
          </a:prstGeom>
          <a:noFill/>
          <a:ln>
            <a:noFill/>
          </a:ln>
        </p:spPr>
      </p:pic>
      <p:sp>
        <p:nvSpPr>
          <p:cNvPr id="159" name="Google Shape;159;g24d5719e106a9076_0"/>
          <p:cNvSpPr txBox="1"/>
          <p:nvPr/>
        </p:nvSpPr>
        <p:spPr>
          <a:xfrm>
            <a:off x="7056921" y="4703617"/>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24d5719e106a9076_6"/>
          <p:cNvSpPr txBox="1">
            <a:spLocks noGrp="1"/>
          </p:cNvSpPr>
          <p:nvPr>
            <p:ph type="title"/>
          </p:nvPr>
        </p:nvSpPr>
        <p:spPr>
          <a:xfrm>
            <a:off x="311700" y="445025"/>
            <a:ext cx="8520600" cy="572700"/>
          </a:xfrm>
          <a:prstGeom prst="rect">
            <a:avLst/>
          </a:prstGeom>
          <a:solidFill>
            <a:srgbClr val="FFF2CC"/>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u="sng"/>
              <a:t>اتخاذ التدابير والاجراءات اللازمه</a:t>
            </a:r>
            <a:endParaRPr b="1" u="sng"/>
          </a:p>
        </p:txBody>
      </p:sp>
      <p:sp>
        <p:nvSpPr>
          <p:cNvPr id="165" name="Google Shape;165;g24d5719e106a9076_6"/>
          <p:cNvSpPr txBox="1">
            <a:spLocks noGrp="1"/>
          </p:cNvSpPr>
          <p:nvPr>
            <p:ph type="body" idx="1"/>
          </p:nvPr>
        </p:nvSpPr>
        <p:spPr>
          <a:xfrm>
            <a:off x="509882" y="1147866"/>
            <a:ext cx="8520600" cy="3416400"/>
          </a:xfrm>
          <a:prstGeom prst="rect">
            <a:avLst/>
          </a:prstGeom>
          <a:solidFill>
            <a:srgbClr val="FFE599"/>
          </a:solidFill>
        </p:spPr>
        <p:txBody>
          <a:bodyPr spcFirstLastPara="1" wrap="square" lIns="91425" tIns="91425" rIns="91425" bIns="91425" anchor="t" anchorCtr="0">
            <a:normAutofit/>
          </a:bodyPr>
          <a:lstStyle/>
          <a:p>
            <a:pPr marL="0" lvl="0" indent="0" algn="r" rtl="0">
              <a:spcBef>
                <a:spcPts val="0"/>
              </a:spcBef>
              <a:spcAft>
                <a:spcPts val="0"/>
              </a:spcAft>
              <a:buNone/>
            </a:pPr>
            <a:r>
              <a:rPr lang="en">
                <a:solidFill>
                  <a:schemeClr val="dk1"/>
                </a:solidFill>
              </a:rPr>
              <a:t>عند تصميم التدابير والتداخلات المناسبه لمواجه المخاطر التى تم تقييمها يجب مراعاة </a:t>
            </a:r>
            <a:endParaRPr>
              <a:solidFill>
                <a:schemeClr val="accent2"/>
              </a:solidFill>
            </a:endParaRPr>
          </a:p>
          <a:p>
            <a:pPr marL="0" lvl="0" indent="0" algn="r" rtl="0">
              <a:spcBef>
                <a:spcPts val="0"/>
              </a:spcBef>
              <a:spcAft>
                <a:spcPts val="0"/>
              </a:spcAft>
              <a:buNone/>
            </a:pPr>
            <a:r>
              <a:rPr lang="en">
                <a:solidFill>
                  <a:schemeClr val="accent2"/>
                </a:solidFill>
              </a:rPr>
              <a:t>قم بمواجهة المخاطر العاليه أولا عند إمكانيه ذلك</a:t>
            </a:r>
            <a:endParaRPr>
              <a:solidFill>
                <a:schemeClr val="accent2"/>
              </a:solidFill>
            </a:endParaRPr>
          </a:p>
          <a:p>
            <a:pPr marL="0" lvl="0" indent="0" algn="r" rtl="0">
              <a:spcBef>
                <a:spcPts val="0"/>
              </a:spcBef>
              <a:spcAft>
                <a:spcPts val="0"/>
              </a:spcAft>
              <a:buNone/>
            </a:pPr>
            <a:r>
              <a:rPr lang="en">
                <a:solidFill>
                  <a:schemeClr val="accent2"/>
                </a:solidFill>
              </a:rPr>
              <a:t>مراعاة أهميه البدء بتصميم الحلول البسيطه وغير المكلفة </a:t>
            </a:r>
            <a:endParaRPr>
              <a:solidFill>
                <a:schemeClr val="accent2"/>
              </a:solidFill>
            </a:endParaRPr>
          </a:p>
          <a:p>
            <a:pPr marL="0" lvl="0" indent="0" algn="r" rtl="0">
              <a:spcBef>
                <a:spcPts val="0"/>
              </a:spcBef>
              <a:spcAft>
                <a:spcPts val="0"/>
              </a:spcAft>
              <a:buNone/>
            </a:pPr>
            <a:r>
              <a:rPr lang="en">
                <a:solidFill>
                  <a:schemeClr val="accent2"/>
                </a:solidFill>
              </a:rPr>
              <a:t>مراعاة مصالح جميع المنتفعين آو المشاركين</a:t>
            </a:r>
            <a:endParaRPr>
              <a:solidFill>
                <a:schemeClr val="accent2"/>
              </a:solidFill>
            </a:endParaRPr>
          </a:p>
          <a:p>
            <a:pPr marL="0" lvl="0" indent="0" algn="r" rtl="0">
              <a:spcBef>
                <a:spcPts val="0"/>
              </a:spcBef>
              <a:spcAft>
                <a:spcPts val="0"/>
              </a:spcAft>
              <a:buNone/>
            </a:pPr>
            <a:r>
              <a:rPr lang="en">
                <a:solidFill>
                  <a:schemeClr val="accent2"/>
                </a:solidFill>
              </a:rPr>
              <a:t>قد تنجح الحلول التى تشمل إعاده هيكله جذريه للإنتاج فى خفض أو إزاله المخاطر - ولكن قد يقل احتمال تطبيق تلك الحلول </a:t>
            </a:r>
            <a:endParaRPr>
              <a:solidFill>
                <a:schemeClr val="accent2"/>
              </a:solidFill>
            </a:endParaRPr>
          </a:p>
        </p:txBody>
      </p:sp>
      <p:pic>
        <p:nvPicPr>
          <p:cNvPr id="166" name="Google Shape;166;g24d5719e106a9076_6"/>
          <p:cNvPicPr preferRelativeResize="0"/>
          <p:nvPr/>
        </p:nvPicPr>
        <p:blipFill>
          <a:blip r:embed="rId3">
            <a:alphaModFix/>
          </a:blip>
          <a:stretch>
            <a:fillRect/>
          </a:stretch>
        </p:blipFill>
        <p:spPr>
          <a:xfrm>
            <a:off x="0" y="3179599"/>
            <a:ext cx="3641674" cy="2048450"/>
          </a:xfrm>
          <a:prstGeom prst="rect">
            <a:avLst/>
          </a:prstGeom>
          <a:noFill/>
          <a:ln>
            <a:noFill/>
          </a:ln>
        </p:spPr>
      </p:pic>
      <p:sp>
        <p:nvSpPr>
          <p:cNvPr id="167" name="Google Shape;167;g24d5719e106a9076_6"/>
          <p:cNvSpPr txBox="1"/>
          <p:nvPr/>
        </p:nvSpPr>
        <p:spPr>
          <a:xfrm>
            <a:off x="6833233" y="4694424"/>
            <a:ext cx="2423700" cy="275400"/>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24d5719e106a9076_11"/>
          <p:cNvSpPr txBox="1">
            <a:spLocks noGrp="1"/>
          </p:cNvSpPr>
          <p:nvPr>
            <p:ph type="title"/>
          </p:nvPr>
        </p:nvSpPr>
        <p:spPr>
          <a:xfrm>
            <a:off x="224131" y="274497"/>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u="sng"/>
              <a:t>توثيق النتائج</a:t>
            </a:r>
            <a:endParaRPr b="1" u="sng"/>
          </a:p>
        </p:txBody>
      </p:sp>
      <p:sp>
        <p:nvSpPr>
          <p:cNvPr id="173" name="Google Shape;173;g24d5719e106a9076_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174" name="Google Shape;174;g24d5719e106a9076_11"/>
          <p:cNvPicPr preferRelativeResize="0"/>
          <p:nvPr/>
        </p:nvPicPr>
        <p:blipFill>
          <a:blip r:embed="rId3">
            <a:alphaModFix/>
          </a:blip>
          <a:stretch>
            <a:fillRect/>
          </a:stretch>
        </p:blipFill>
        <p:spPr>
          <a:xfrm>
            <a:off x="2719227" y="1152475"/>
            <a:ext cx="6113075" cy="3416400"/>
          </a:xfrm>
          <a:prstGeom prst="rect">
            <a:avLst/>
          </a:prstGeom>
          <a:noFill/>
          <a:ln>
            <a:noFill/>
          </a:ln>
        </p:spPr>
      </p:pic>
      <p:pic>
        <p:nvPicPr>
          <p:cNvPr id="175" name="Google Shape;175;g24d5719e106a9076_11"/>
          <p:cNvPicPr preferRelativeResize="0"/>
          <p:nvPr/>
        </p:nvPicPr>
        <p:blipFill>
          <a:blip r:embed="rId4">
            <a:alphaModFix/>
          </a:blip>
          <a:stretch>
            <a:fillRect/>
          </a:stretch>
        </p:blipFill>
        <p:spPr>
          <a:xfrm>
            <a:off x="-1" y="3409100"/>
            <a:ext cx="3083350" cy="1734401"/>
          </a:xfrm>
          <a:prstGeom prst="rect">
            <a:avLst/>
          </a:prstGeom>
          <a:noFill/>
          <a:ln>
            <a:noFill/>
          </a:ln>
        </p:spPr>
      </p:pic>
      <p:sp>
        <p:nvSpPr>
          <p:cNvPr id="176" name="Google Shape;176;g24d5719e106a9076_11"/>
          <p:cNvSpPr txBox="1"/>
          <p:nvPr/>
        </p:nvSpPr>
        <p:spPr>
          <a:xfrm flipH="1">
            <a:off x="6634600" y="4786250"/>
            <a:ext cx="2423700" cy="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24d5719e106a9076_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u="sng"/>
              <a:t>المراجعه والتقييم </a:t>
            </a:r>
            <a:endParaRPr b="1" u="sng"/>
          </a:p>
        </p:txBody>
      </p:sp>
      <p:sp>
        <p:nvSpPr>
          <p:cNvPr id="182" name="Google Shape;182;g24d5719e106a9076_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183" name="Google Shape;183;g24d5719e106a9076_17"/>
          <p:cNvPicPr preferRelativeResize="0"/>
          <p:nvPr/>
        </p:nvPicPr>
        <p:blipFill>
          <a:blip r:embed="rId3">
            <a:alphaModFix/>
          </a:blip>
          <a:stretch>
            <a:fillRect/>
          </a:stretch>
        </p:blipFill>
        <p:spPr>
          <a:xfrm>
            <a:off x="1338250" y="1152474"/>
            <a:ext cx="7079250" cy="3416400"/>
          </a:xfrm>
          <a:prstGeom prst="rect">
            <a:avLst/>
          </a:prstGeom>
          <a:noFill/>
          <a:ln>
            <a:noFill/>
          </a:ln>
        </p:spPr>
      </p:pic>
      <p:sp>
        <p:nvSpPr>
          <p:cNvPr id="184" name="Google Shape;184;g24d5719e106a9076_17"/>
          <p:cNvSpPr txBox="1"/>
          <p:nvPr/>
        </p:nvSpPr>
        <p:spPr>
          <a:xfrm>
            <a:off x="6536675" y="4678650"/>
            <a:ext cx="24237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24d5719e106a9076_24"/>
          <p:cNvSpPr txBox="1">
            <a:spLocks noGrp="1"/>
          </p:cNvSpPr>
          <p:nvPr>
            <p:ph type="body" idx="1"/>
          </p:nvPr>
        </p:nvSpPr>
        <p:spPr>
          <a:xfrm>
            <a:off x="209532" y="1152475"/>
            <a:ext cx="8520600" cy="3416400"/>
          </a:xfrm>
          <a:prstGeom prst="rect">
            <a:avLst/>
          </a:prstGeom>
          <a:solidFill>
            <a:srgbClr val="FFE599"/>
          </a:solidFill>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190" name="Google Shape;190;g24d5719e106a9076_24"/>
          <p:cNvSpPr txBox="1">
            <a:spLocks noGrp="1"/>
          </p:cNvSpPr>
          <p:nvPr>
            <p:ph type="title"/>
          </p:nvPr>
        </p:nvSpPr>
        <p:spPr>
          <a:xfrm>
            <a:off x="311707" y="308801"/>
            <a:ext cx="8520600" cy="617700"/>
          </a:xfrm>
          <a:prstGeom prst="rect">
            <a:avLst/>
          </a:prstGeom>
          <a:solidFill>
            <a:srgbClr val="FFF2CC"/>
          </a:solidFill>
        </p:spPr>
        <p:txBody>
          <a:bodyPr spcFirstLastPara="1" wrap="square" lIns="91425" tIns="91425" rIns="91425" bIns="91425" anchor="t" anchorCtr="0">
            <a:spAutoFit/>
          </a:bodyPr>
          <a:lstStyle/>
          <a:p>
            <a:pPr marL="0" lvl="0" indent="0" algn="ctr" rtl="0">
              <a:spcBef>
                <a:spcPts val="0"/>
              </a:spcBef>
              <a:spcAft>
                <a:spcPts val="0"/>
              </a:spcAft>
              <a:buNone/>
            </a:pPr>
            <a:r>
              <a:rPr lang="en" b="1" u="sng"/>
              <a:t>مقومات السلامه والصحه المهنيه</a:t>
            </a:r>
            <a:endParaRPr b="1" u="sng"/>
          </a:p>
        </p:txBody>
      </p:sp>
      <p:sp>
        <p:nvSpPr>
          <p:cNvPr id="191" name="Google Shape;191;g24d5719e106a9076_24"/>
          <p:cNvSpPr/>
          <p:nvPr/>
        </p:nvSpPr>
        <p:spPr>
          <a:xfrm>
            <a:off x="1396300" y="1302625"/>
            <a:ext cx="6274800" cy="2809800"/>
          </a:xfrm>
          <a:prstGeom prst="flowChartSummingJunction">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a:t>التخطيط</a:t>
            </a:r>
            <a:endParaRPr sz="3000"/>
          </a:p>
        </p:txBody>
      </p:sp>
      <p:sp>
        <p:nvSpPr>
          <p:cNvPr id="192" name="Google Shape;192;g24d5719e106a9076_24"/>
          <p:cNvSpPr txBox="1"/>
          <p:nvPr/>
        </p:nvSpPr>
        <p:spPr>
          <a:xfrm flipH="1">
            <a:off x="5639577" y="2384275"/>
            <a:ext cx="2261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t>التشريع</a:t>
            </a:r>
            <a:endParaRPr sz="3000"/>
          </a:p>
        </p:txBody>
      </p:sp>
      <p:sp>
        <p:nvSpPr>
          <p:cNvPr id="193" name="Google Shape;193;g24d5719e106a9076_24"/>
          <p:cNvSpPr txBox="1"/>
          <p:nvPr/>
        </p:nvSpPr>
        <p:spPr>
          <a:xfrm>
            <a:off x="3868649" y="1302623"/>
            <a:ext cx="22614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t>التوعيه</a:t>
            </a:r>
            <a:endParaRPr sz="3000"/>
          </a:p>
          <a:p>
            <a:pPr marL="0" lvl="0" indent="0" algn="l" rtl="0">
              <a:spcBef>
                <a:spcPts val="0"/>
              </a:spcBef>
              <a:spcAft>
                <a:spcPts val="0"/>
              </a:spcAft>
              <a:buNone/>
            </a:pPr>
            <a:r>
              <a:rPr lang="en" sz="3000"/>
              <a:t> والتدريب </a:t>
            </a:r>
            <a:endParaRPr sz="3000"/>
          </a:p>
        </p:txBody>
      </p:sp>
      <p:sp>
        <p:nvSpPr>
          <p:cNvPr id="194" name="Google Shape;194;g24d5719e106a9076_24"/>
          <p:cNvSpPr txBox="1"/>
          <p:nvPr/>
        </p:nvSpPr>
        <p:spPr>
          <a:xfrm flipH="1">
            <a:off x="3716400" y="3145675"/>
            <a:ext cx="17112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t>التفتيش والمتابعة </a:t>
            </a:r>
            <a:endParaRPr sz="3000"/>
          </a:p>
        </p:txBody>
      </p:sp>
      <p:sp>
        <p:nvSpPr>
          <p:cNvPr id="195" name="Google Shape;195;g24d5719e106a9076_24"/>
          <p:cNvSpPr txBox="1"/>
          <p:nvPr/>
        </p:nvSpPr>
        <p:spPr>
          <a:xfrm flipH="1">
            <a:off x="914400" y="4488561"/>
            <a:ext cx="73152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t>التقييم واختبار كفاءة النظام</a:t>
            </a:r>
            <a:endParaRPr sz="3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24d5719e106a9076_35"/>
          <p:cNvSpPr txBox="1">
            <a:spLocks noGrp="1"/>
          </p:cNvSpPr>
          <p:nvPr>
            <p:ph type="title"/>
          </p:nvPr>
        </p:nvSpPr>
        <p:spPr>
          <a:xfrm>
            <a:off x="311700" y="2150850"/>
            <a:ext cx="8520600" cy="841800"/>
          </a:xfrm>
          <a:prstGeom prst="rect">
            <a:avLst/>
          </a:prstGeom>
          <a:solidFill>
            <a:srgbClr val="FFF2CC"/>
          </a:solidFill>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b="1" u="sng"/>
              <a:t>أنواعه المخاطر المحتمله فى الصناعات العامه </a:t>
            </a:r>
            <a:endParaRPr b="1" u="sng"/>
          </a:p>
          <a:p>
            <a:pPr marL="0" lvl="0" indent="0" algn="ctr" rtl="0">
              <a:spcBef>
                <a:spcPts val="0"/>
              </a:spcBef>
              <a:spcAft>
                <a:spcPts val="0"/>
              </a:spcAft>
              <a:buNone/>
            </a:pPr>
            <a:r>
              <a:rPr lang="en" b="1" u="sng"/>
              <a:t>وطرق الوقاية منها </a:t>
            </a:r>
            <a:endParaRPr b="1" u="sng"/>
          </a:p>
        </p:txBody>
      </p:sp>
      <p:pic>
        <p:nvPicPr>
          <p:cNvPr id="201" name="Google Shape;201;g24d5719e106a9076_35"/>
          <p:cNvPicPr preferRelativeResize="0"/>
          <p:nvPr/>
        </p:nvPicPr>
        <p:blipFill>
          <a:blip r:embed="rId3">
            <a:alphaModFix/>
          </a:blip>
          <a:stretch>
            <a:fillRect/>
          </a:stretch>
        </p:blipFill>
        <p:spPr>
          <a:xfrm>
            <a:off x="0" y="0"/>
            <a:ext cx="4143574" cy="2025875"/>
          </a:xfrm>
          <a:prstGeom prst="rect">
            <a:avLst/>
          </a:prstGeom>
          <a:noFill/>
          <a:ln>
            <a:noFill/>
          </a:ln>
        </p:spPr>
      </p:pic>
      <p:sp>
        <p:nvSpPr>
          <p:cNvPr id="202" name="Google Shape;202;g24d5719e106a9076_35"/>
          <p:cNvSpPr txBox="1"/>
          <p:nvPr/>
        </p:nvSpPr>
        <p:spPr>
          <a:xfrm>
            <a:off x="6659100" y="434550"/>
            <a:ext cx="2423700" cy="44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24d5719e106a9076_39"/>
          <p:cNvSpPr txBox="1">
            <a:spLocks noGrp="1"/>
          </p:cNvSpPr>
          <p:nvPr>
            <p:ph type="title"/>
          </p:nvPr>
        </p:nvSpPr>
        <p:spPr>
          <a:xfrm>
            <a:off x="311700" y="445025"/>
            <a:ext cx="8520600" cy="572700"/>
          </a:xfrm>
          <a:prstGeom prst="rect">
            <a:avLst/>
          </a:prstGeom>
          <a:solidFill>
            <a:srgbClr val="FFF2CC"/>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i="1" u="sng">
                <a:solidFill>
                  <a:srgbClr val="980000"/>
                </a:solidFill>
              </a:rPr>
              <a:t>مخاطر الكهرباء</a:t>
            </a:r>
            <a:endParaRPr b="1" i="1" u="sng">
              <a:solidFill>
                <a:srgbClr val="980000"/>
              </a:solidFill>
            </a:endParaRPr>
          </a:p>
        </p:txBody>
      </p:sp>
      <p:pic>
        <p:nvPicPr>
          <p:cNvPr id="208" name="Google Shape;208;g24d5719e106a9076_39"/>
          <p:cNvPicPr preferRelativeResize="0"/>
          <p:nvPr/>
        </p:nvPicPr>
        <p:blipFill>
          <a:blip r:embed="rId3">
            <a:alphaModFix/>
          </a:blip>
          <a:stretch>
            <a:fillRect/>
          </a:stretch>
        </p:blipFill>
        <p:spPr>
          <a:xfrm>
            <a:off x="552525" y="1012772"/>
            <a:ext cx="8279776" cy="389395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24d5719e106a9076_50"/>
          <p:cNvSpPr txBox="1"/>
          <p:nvPr/>
        </p:nvSpPr>
        <p:spPr>
          <a:xfrm>
            <a:off x="147498" y="10"/>
            <a:ext cx="8543700" cy="6110700"/>
          </a:xfrm>
          <a:prstGeom prst="rect">
            <a:avLst/>
          </a:prstGeom>
          <a:solidFill>
            <a:srgbClr val="FFF2CC"/>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a:t>١- </a:t>
            </a:r>
            <a:r>
              <a:rPr lang="en" sz="2500" b="1"/>
              <a:t>الصدمه الكهربيه</a:t>
            </a:r>
            <a:endParaRPr sz="2500" b="1"/>
          </a:p>
          <a:p>
            <a:pPr marL="0" lvl="0" indent="0" algn="r" rtl="0">
              <a:spcBef>
                <a:spcPts val="0"/>
              </a:spcBef>
              <a:spcAft>
                <a:spcPts val="0"/>
              </a:spcAft>
              <a:buNone/>
            </a:pPr>
            <a:r>
              <a:rPr lang="en" sz="2000">
                <a:solidFill>
                  <a:srgbClr val="0000FF"/>
                </a:solidFill>
              </a:rPr>
              <a:t>يتوقف تأثيرها على </a:t>
            </a:r>
            <a:endParaRPr sz="2000">
              <a:solidFill>
                <a:srgbClr val="0000FF"/>
              </a:solidFill>
            </a:endParaRPr>
          </a:p>
          <a:p>
            <a:pPr marL="0" lvl="0" indent="0" algn="r" rtl="0">
              <a:spcBef>
                <a:spcPts val="0"/>
              </a:spcBef>
              <a:spcAft>
                <a:spcPts val="0"/>
              </a:spcAft>
              <a:buNone/>
            </a:pPr>
            <a:r>
              <a:rPr lang="en" sz="2000">
                <a:solidFill>
                  <a:srgbClr val="0000FF"/>
                </a:solidFill>
              </a:rPr>
              <a:t>كميه التيار المار خلال الجسم والمسار الذى يسلكه التيار </a:t>
            </a:r>
            <a:endParaRPr sz="2000">
              <a:solidFill>
                <a:srgbClr val="0000FF"/>
              </a:solidFill>
            </a:endParaRPr>
          </a:p>
          <a:p>
            <a:pPr marL="0" lvl="0" indent="0" algn="r" rtl="0">
              <a:spcBef>
                <a:spcPts val="0"/>
              </a:spcBef>
              <a:spcAft>
                <a:spcPts val="0"/>
              </a:spcAft>
              <a:buNone/>
            </a:pPr>
            <a:r>
              <a:rPr lang="en" sz="2000">
                <a:solidFill>
                  <a:srgbClr val="0000FF"/>
                </a:solidFill>
              </a:rPr>
              <a:t>وقت بقاء التيار بالجسم والحاله الصحيه ووزن الشخص المعرض للصدمه ونوعه وسنه </a:t>
            </a:r>
            <a:endParaRPr sz="2000">
              <a:solidFill>
                <a:srgbClr val="0000FF"/>
              </a:solidFill>
            </a:endParaRPr>
          </a:p>
          <a:p>
            <a:pPr marL="0" lvl="0" indent="0" algn="r" rtl="0">
              <a:spcBef>
                <a:spcPts val="0"/>
              </a:spcBef>
              <a:spcAft>
                <a:spcPts val="0"/>
              </a:spcAft>
              <a:buNone/>
            </a:pPr>
            <a:r>
              <a:rPr lang="en" sz="2000">
                <a:solidFill>
                  <a:srgbClr val="0000FF"/>
                </a:solidFill>
              </a:rPr>
              <a:t>درجه رطوبه الجلد</a:t>
            </a:r>
            <a:endParaRPr sz="2000">
              <a:solidFill>
                <a:srgbClr val="0000FF"/>
              </a:solidFill>
            </a:endParaRPr>
          </a:p>
          <a:p>
            <a:pPr marL="0" lvl="0" indent="0" algn="r" rtl="0">
              <a:spcBef>
                <a:spcPts val="0"/>
              </a:spcBef>
              <a:spcAft>
                <a:spcPts val="0"/>
              </a:spcAft>
              <a:buNone/>
            </a:pPr>
            <a:endParaRPr sz="2000">
              <a:solidFill>
                <a:srgbClr val="0000FF"/>
              </a:solidFill>
            </a:endParaRPr>
          </a:p>
          <a:p>
            <a:pPr marL="0" lvl="0" indent="0" algn="ctr" rtl="0">
              <a:spcBef>
                <a:spcPts val="0"/>
              </a:spcBef>
              <a:spcAft>
                <a:spcPts val="0"/>
              </a:spcAft>
              <a:buNone/>
            </a:pPr>
            <a:r>
              <a:rPr lang="en" sz="2000">
                <a:solidFill>
                  <a:schemeClr val="dk1"/>
                </a:solidFill>
              </a:rPr>
              <a:t>٢- </a:t>
            </a:r>
            <a:r>
              <a:rPr lang="en" sz="2000" b="1">
                <a:solidFill>
                  <a:schemeClr val="dk1"/>
                </a:solidFill>
              </a:rPr>
              <a:t>الشرز والفرقعة</a:t>
            </a:r>
            <a:endParaRPr sz="2000" b="1">
              <a:solidFill>
                <a:schemeClr val="dk1"/>
              </a:solidFill>
            </a:endParaRPr>
          </a:p>
          <a:p>
            <a:pPr marL="0" lvl="0" indent="0" algn="ctr" rtl="0">
              <a:spcBef>
                <a:spcPts val="0"/>
              </a:spcBef>
              <a:spcAft>
                <a:spcPts val="0"/>
              </a:spcAft>
              <a:buNone/>
            </a:pPr>
            <a:r>
              <a:rPr lang="en" sz="2000" b="1">
                <a:solidFill>
                  <a:srgbClr val="0000FF"/>
                </a:solidFill>
              </a:rPr>
              <a:t>يحدث عند تفريغ الشحنات الكهربائية</a:t>
            </a:r>
            <a:endParaRPr sz="2000" b="1">
              <a:solidFill>
                <a:srgbClr val="0000FF"/>
              </a:solidFill>
            </a:endParaRPr>
          </a:p>
          <a:p>
            <a:pPr marL="0" lvl="0" indent="0" algn="ctr" rtl="0">
              <a:spcBef>
                <a:spcPts val="0"/>
              </a:spcBef>
              <a:spcAft>
                <a:spcPts val="0"/>
              </a:spcAft>
              <a:buNone/>
            </a:pPr>
            <a:r>
              <a:rPr lang="en" sz="2000" b="1">
                <a:solidFill>
                  <a:srgbClr val="0000FF"/>
                </a:solidFill>
              </a:rPr>
              <a:t>أو عندما يقفز تيار عالى من موصل لآخر أثناء تشغيل أو إيقاف الدائرة</a:t>
            </a:r>
            <a:endParaRPr sz="2000" b="1">
              <a:solidFill>
                <a:srgbClr val="0000FF"/>
              </a:solidFill>
            </a:endParaRPr>
          </a:p>
          <a:p>
            <a:pPr marL="0" lvl="0" indent="0" algn="ctr" rtl="0">
              <a:spcBef>
                <a:spcPts val="0"/>
              </a:spcBef>
              <a:spcAft>
                <a:spcPts val="0"/>
              </a:spcAft>
              <a:buNone/>
            </a:pPr>
            <a:r>
              <a:rPr lang="en" sz="2000" b="1">
                <a:solidFill>
                  <a:srgbClr val="0000FF"/>
                </a:solidFill>
              </a:rPr>
              <a:t> </a:t>
            </a:r>
            <a:endParaRPr sz="2000" b="1">
              <a:solidFill>
                <a:srgbClr val="0000FF"/>
              </a:solidFill>
            </a:endParaRPr>
          </a:p>
          <a:p>
            <a:pPr marL="0" lvl="0" indent="0" algn="ctr" rtl="0">
              <a:spcBef>
                <a:spcPts val="0"/>
              </a:spcBef>
              <a:spcAft>
                <a:spcPts val="0"/>
              </a:spcAft>
              <a:buNone/>
            </a:pPr>
            <a:r>
              <a:rPr lang="en" sz="2000" b="1">
                <a:solidFill>
                  <a:schemeClr val="dk1"/>
                </a:solidFill>
              </a:rPr>
              <a:t>٣- الحرائق والانفجارات </a:t>
            </a:r>
            <a:endParaRPr sz="2000" b="1">
              <a:solidFill>
                <a:schemeClr val="dk1"/>
              </a:solidFill>
            </a:endParaRPr>
          </a:p>
          <a:p>
            <a:pPr marL="0" lvl="0" indent="0" algn="ctr" rtl="0">
              <a:spcBef>
                <a:spcPts val="0"/>
              </a:spcBef>
              <a:spcAft>
                <a:spcPts val="0"/>
              </a:spcAft>
              <a:buNone/>
            </a:pPr>
            <a:r>
              <a:rPr lang="en" sz="2000">
                <a:solidFill>
                  <a:srgbClr val="0000FF"/>
                </a:solidFill>
              </a:rPr>
              <a:t>فى حاله التحميل الزائد على الدوائر الكهربائية ترتفع درجه حرارة الأسلاك الكهربائية وقد يتسبب ذلك فى صهر المادة العازله واحتراقها وبالتالى إحتراق الأجزاء البلاستيكية المحيطه بالإسلاك الامر الذى يؤدى إلى حدوث حريق </a:t>
            </a:r>
            <a:endParaRPr sz="2000">
              <a:solidFill>
                <a:srgbClr val="0000FF"/>
              </a:solidFill>
            </a:endParaRPr>
          </a:p>
          <a:p>
            <a:pPr marL="0" lvl="0" indent="0" algn="ctr" rtl="0">
              <a:spcBef>
                <a:spcPts val="0"/>
              </a:spcBef>
              <a:spcAft>
                <a:spcPts val="0"/>
              </a:spcAft>
              <a:buNone/>
            </a:pPr>
            <a:r>
              <a:rPr lang="en" sz="2000">
                <a:solidFill>
                  <a:srgbClr val="0000FF"/>
                </a:solidFill>
              </a:rPr>
              <a:t>آو فى حاله حدوث شرز وفرقعه ويوجد بالمكانة مواد سريعه الاشتعال فسوف تشتعل ويمكن أن يحدث انفجارات </a:t>
            </a:r>
            <a:endParaRPr sz="2000">
              <a:solidFill>
                <a:srgbClr val="0000FF"/>
              </a:solidFill>
            </a:endParaRPr>
          </a:p>
          <a:p>
            <a:pPr marL="0" lvl="0" indent="0" algn="ctr" rtl="0">
              <a:spcBef>
                <a:spcPts val="0"/>
              </a:spcBef>
              <a:spcAft>
                <a:spcPts val="0"/>
              </a:spcAft>
              <a:buNone/>
            </a:pPr>
            <a:endParaRPr sz="2000" b="1">
              <a:solidFill>
                <a:srgbClr val="0000FF"/>
              </a:solidFill>
            </a:endParaRPr>
          </a:p>
          <a:p>
            <a:pPr marL="0" lvl="0" indent="0" algn="r" rtl="0">
              <a:spcBef>
                <a:spcPts val="0"/>
              </a:spcBef>
              <a:spcAft>
                <a:spcPts val="0"/>
              </a:spcAft>
              <a:buNone/>
            </a:pPr>
            <a:endParaRPr sz="2000" b="1">
              <a:solidFill>
                <a:srgbClr val="0000FF"/>
              </a:solidFill>
            </a:endParaRPr>
          </a:p>
          <a:p>
            <a:pPr marL="0" lvl="0" indent="0" algn="r" rtl="0">
              <a:spcBef>
                <a:spcPts val="0"/>
              </a:spcBef>
              <a:spcAft>
                <a:spcPts val="0"/>
              </a:spcAft>
              <a:buNone/>
            </a:pPr>
            <a:endParaRPr sz="2000">
              <a:solidFill>
                <a:srgbClr val="0000FF"/>
              </a:solidFill>
            </a:endParaRPr>
          </a:p>
        </p:txBody>
      </p:sp>
      <p:pic>
        <p:nvPicPr>
          <p:cNvPr id="214" name="Google Shape;214;g24d5719e106a9076_50"/>
          <p:cNvPicPr preferRelativeResize="0"/>
          <p:nvPr/>
        </p:nvPicPr>
        <p:blipFill>
          <a:blip r:embed="rId3">
            <a:alphaModFix/>
          </a:blip>
          <a:stretch>
            <a:fillRect/>
          </a:stretch>
        </p:blipFill>
        <p:spPr>
          <a:xfrm>
            <a:off x="0" y="0"/>
            <a:ext cx="3120198" cy="11445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24d5719e106a9076_54"/>
          <p:cNvSpPr txBox="1">
            <a:spLocks noGrp="1"/>
          </p:cNvSpPr>
          <p:nvPr>
            <p:ph type="title"/>
          </p:nvPr>
        </p:nvSpPr>
        <p:spPr>
          <a:xfrm>
            <a:off x="311700" y="445025"/>
            <a:ext cx="8520600" cy="572700"/>
          </a:xfrm>
          <a:prstGeom prst="rect">
            <a:avLst/>
          </a:prstGeom>
          <a:solidFill>
            <a:srgbClr val="FFF2CC"/>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u="sng">
                <a:solidFill>
                  <a:srgbClr val="000000"/>
                </a:solidFill>
              </a:rPr>
              <a:t>للوقايه من حوادث الكهرباء</a:t>
            </a:r>
            <a:endParaRPr b="1" u="sng">
              <a:solidFill>
                <a:srgbClr val="000000"/>
              </a:solidFill>
            </a:endParaRPr>
          </a:p>
        </p:txBody>
      </p:sp>
      <p:sp>
        <p:nvSpPr>
          <p:cNvPr id="220" name="Google Shape;220;g24d5719e106a9076_54"/>
          <p:cNvSpPr txBox="1">
            <a:spLocks noGrp="1"/>
          </p:cNvSpPr>
          <p:nvPr>
            <p:ph type="body" idx="1"/>
          </p:nvPr>
        </p:nvSpPr>
        <p:spPr>
          <a:xfrm>
            <a:off x="182652" y="1216999"/>
            <a:ext cx="8520600" cy="3416400"/>
          </a:xfrm>
          <a:prstGeom prst="rect">
            <a:avLst/>
          </a:prstGeom>
          <a:solidFill>
            <a:srgbClr val="FFE599"/>
          </a:solidFill>
        </p:spPr>
        <p:txBody>
          <a:bodyPr spcFirstLastPara="1" wrap="square" lIns="91425" tIns="91425" rIns="91425" bIns="91425" anchor="t" anchorCtr="0">
            <a:normAutofit fontScale="70000" lnSpcReduction="20000"/>
          </a:bodyPr>
          <a:lstStyle/>
          <a:p>
            <a:pPr marL="0" lvl="0" indent="0" algn="r" rtl="0">
              <a:spcBef>
                <a:spcPts val="0"/>
              </a:spcBef>
              <a:spcAft>
                <a:spcPts val="0"/>
              </a:spcAft>
              <a:buNone/>
            </a:pPr>
            <a:r>
              <a:rPr lang="en">
                <a:solidFill>
                  <a:srgbClr val="000000"/>
                </a:solidFill>
              </a:rPr>
              <a:t>تنص تشريعات السلامه والصحه المهنيه على ضروره استخدام جهاز يقوم بقطع التيار عن الدائره فى حاله إحساسه بتسرب كميه من التيار تبلغ ٥ مللى أمبير ويتم فصل التيار فى زمن ١/٤٠ ثانيه </a:t>
            </a:r>
            <a:endParaRPr>
              <a:solidFill>
                <a:srgbClr val="000000"/>
              </a:solidFill>
            </a:endParaRPr>
          </a:p>
          <a:p>
            <a:pPr marL="0" lvl="0" indent="0" algn="r" rtl="0">
              <a:spcBef>
                <a:spcPts val="0"/>
              </a:spcBef>
              <a:spcAft>
                <a:spcPts val="0"/>
              </a:spcAft>
              <a:buNone/>
            </a:pPr>
            <a:r>
              <a:rPr lang="en">
                <a:solidFill>
                  <a:srgbClr val="000000"/>
                </a:solidFill>
              </a:rPr>
              <a:t>يجب فصل التيار عن اى معده آو جهاز قبل اجراء اعمال صيانه به مع وضع لافته عند مكان الفصل حتى لا يتم إعاده التيار بواسطه اى شخص </a:t>
            </a:r>
            <a:endParaRPr>
              <a:solidFill>
                <a:srgbClr val="000000"/>
              </a:solidFill>
            </a:endParaRPr>
          </a:p>
          <a:p>
            <a:pPr marL="0" lvl="0" indent="0" algn="r" rtl="0">
              <a:spcBef>
                <a:spcPts val="0"/>
              </a:spcBef>
              <a:spcAft>
                <a:spcPts val="0"/>
              </a:spcAft>
              <a:buNone/>
            </a:pPr>
            <a:r>
              <a:rPr lang="en">
                <a:solidFill>
                  <a:srgbClr val="000000"/>
                </a:solidFill>
              </a:rPr>
              <a:t>عدم لمس اى شئ معدنى  قرب الدوائر الكهربائيه </a:t>
            </a:r>
            <a:endParaRPr>
              <a:solidFill>
                <a:srgbClr val="000000"/>
              </a:solidFill>
            </a:endParaRPr>
          </a:p>
          <a:p>
            <a:pPr marL="0" lvl="0" indent="0" algn="r" rtl="0">
              <a:spcBef>
                <a:spcPts val="0"/>
              </a:spcBef>
              <a:spcAft>
                <a:spcPts val="0"/>
              </a:spcAft>
              <a:buNone/>
            </a:pPr>
            <a:r>
              <a:rPr lang="en">
                <a:solidFill>
                  <a:srgbClr val="000000"/>
                </a:solidFill>
              </a:rPr>
              <a:t>عدم استخدام السلالم المعدنيه أو العدد اليدويه غير المعزولة عند العمل فى الاجهزه الكهربائيه </a:t>
            </a:r>
            <a:endParaRPr>
              <a:solidFill>
                <a:srgbClr val="000000"/>
              </a:solidFill>
            </a:endParaRPr>
          </a:p>
          <a:p>
            <a:pPr marL="0" lvl="0" indent="0" algn="r" rtl="0">
              <a:spcBef>
                <a:spcPts val="0"/>
              </a:spcBef>
              <a:spcAft>
                <a:spcPts val="0"/>
              </a:spcAft>
              <a:buNone/>
            </a:pPr>
            <a:r>
              <a:rPr lang="en">
                <a:solidFill>
                  <a:srgbClr val="000000"/>
                </a:solidFill>
              </a:rPr>
              <a:t>يتم استخدام وسائل الاضاءة المؤمنه ضد الانفجار فى الأماكن المصنفة خطره كأماكن تجمع الغازات والأبخرة القابلة للاشتعال </a:t>
            </a:r>
            <a:endParaRPr>
              <a:solidFill>
                <a:srgbClr val="000000"/>
              </a:solidFill>
            </a:endParaRPr>
          </a:p>
          <a:p>
            <a:pPr marL="0" lvl="0" indent="0" algn="r" rtl="0">
              <a:spcBef>
                <a:spcPts val="0"/>
              </a:spcBef>
              <a:spcAft>
                <a:spcPts val="0"/>
              </a:spcAft>
              <a:buNone/>
            </a:pPr>
            <a:r>
              <a:rPr lang="en">
                <a:solidFill>
                  <a:srgbClr val="000000"/>
                </a:solidFill>
              </a:rPr>
              <a:t>لا تحمل مصدر التيار بأكثر من طاقته حيث يؤدى ذلك لحدوث حريق </a:t>
            </a:r>
            <a:endParaRPr>
              <a:solidFill>
                <a:srgbClr val="000000"/>
              </a:solidFill>
            </a:endParaRPr>
          </a:p>
          <a:p>
            <a:pPr marL="0" lvl="0" indent="0" algn="r" rtl="0">
              <a:spcBef>
                <a:spcPts val="0"/>
              </a:spcBef>
              <a:spcAft>
                <a:spcPts val="0"/>
              </a:spcAft>
              <a:buNone/>
            </a:pPr>
            <a:r>
              <a:rPr lang="en">
                <a:solidFill>
                  <a:srgbClr val="000000"/>
                </a:solidFill>
              </a:rPr>
              <a:t>تقوم بفحص الفيوزات وقواطع التيار لفصل الدائرة الكهربائيه ولا تحاول إعاده التيار الا بعد أصلاح العيب وسبب العطل وتبديل الفيوز بأخر وإعاده التيار لوضعه الأول </a:t>
            </a:r>
            <a:endParaRPr>
              <a:solidFill>
                <a:srgbClr val="000000"/>
              </a:solidFill>
            </a:endParaRPr>
          </a:p>
          <a:p>
            <a:pPr marL="0" lvl="0" indent="0" algn="r" rtl="0">
              <a:spcBef>
                <a:spcPts val="0"/>
              </a:spcBef>
              <a:spcAft>
                <a:spcPts val="0"/>
              </a:spcAft>
              <a:buNone/>
            </a:pPr>
            <a:r>
              <a:rPr lang="en">
                <a:solidFill>
                  <a:srgbClr val="000000"/>
                </a:solidFill>
              </a:rPr>
              <a:t>لا تمرر أسلاك الكهرباء عبر النوافذ أو الأبواب أو تحت السجاد وكذلك لا تعلق على مسامير أو بالقرب من مصدر الحرارة </a:t>
            </a:r>
            <a:endParaRPr>
              <a:solidFill>
                <a:srgbClr val="000000"/>
              </a:solidFill>
            </a:endParaRPr>
          </a:p>
          <a:p>
            <a:pPr marL="0" lvl="0" indent="0" algn="r" rtl="0">
              <a:spcBef>
                <a:spcPts val="0"/>
              </a:spcBef>
              <a:spcAft>
                <a:spcPts val="0"/>
              </a:spcAft>
              <a:buNone/>
            </a:pPr>
            <a:r>
              <a:rPr lang="en">
                <a:solidFill>
                  <a:srgbClr val="000000"/>
                </a:solidFill>
              </a:rPr>
              <a:t>يجب تدريب العاملون فى مجال الكهرباء على استخدام الطفايات المناسبه للإستعمال فى حرائق الكهرباء وعدم استخدام طفايات الماء أو التى تحتوى على ماده موصله للتيار وطفايات الكهرباء إما طفايات بودره أو طفايات ثانى أكسيد الكربون </a:t>
            </a:r>
            <a:endParaRPr>
              <a:solidFill>
                <a:srgbClr val="000000"/>
              </a:solidFill>
            </a:endParaRPr>
          </a:p>
          <a:p>
            <a:pPr marL="0" lvl="0" indent="0" algn="r" rtl="0">
              <a:spcBef>
                <a:spcPts val="0"/>
              </a:spcBef>
              <a:spcAft>
                <a:spcPts val="0"/>
              </a:spcAft>
              <a:buNone/>
            </a:pPr>
            <a:r>
              <a:rPr lang="en">
                <a:solidFill>
                  <a:srgbClr val="000000"/>
                </a:solidFill>
              </a:rPr>
              <a:t>لا تتغاضى عن الأسلاك المتهالكه ويجب تغيريها أو إعاده عزلها</a:t>
            </a:r>
            <a:endParaRPr>
              <a:solidFill>
                <a:srgbClr val="000000"/>
              </a:solidFill>
            </a:endParaRPr>
          </a:p>
          <a:p>
            <a:pPr marL="0" lvl="0" indent="0" algn="r" rtl="0">
              <a:spcBef>
                <a:spcPts val="0"/>
              </a:spcBef>
              <a:spcAft>
                <a:spcPts val="0"/>
              </a:spcAft>
              <a:buNone/>
            </a:pPr>
            <a:r>
              <a:rPr lang="en">
                <a:solidFill>
                  <a:srgbClr val="000000"/>
                </a:solidFill>
              </a:rPr>
              <a:t>لا تحاول لمس شخص مصاب بصدمه كهربائيه إذ كان لا يزال ممسكا بالتيار الكهربائي فيجب محاوله قطع التيار أولا ؛ وإذ لم تتمكن من التيار الكهربائي فاسحب أو إدفع المصاب بعيدًا عن التيار بواسطة قطعه من الخشب ، حبل جاف أو قطعه قماش أو اى ماده غير موصله للتيار الكهربائي </a:t>
            </a:r>
            <a:endParaRPr>
              <a:solidFill>
                <a:srgbClr val="000000"/>
              </a:solidFill>
            </a:endParaRPr>
          </a:p>
          <a:p>
            <a:pPr marL="0" lvl="0" indent="0" algn="r" rtl="0">
              <a:spcBef>
                <a:spcPts val="0"/>
              </a:spcBef>
              <a:spcAft>
                <a:spcPts val="0"/>
              </a:spcAft>
              <a:buNone/>
            </a:pPr>
            <a:r>
              <a:rPr lang="en">
                <a:solidFill>
                  <a:srgbClr val="000000"/>
                </a:solidFill>
              </a:rPr>
              <a:t>عند شحن البطاريات بحمض يجب استخدام وسائل الوقايه المناسبه لذلك (واقى وجه - قفازات - مرايل بلاستيك) </a:t>
            </a:r>
            <a:endParaRPr>
              <a:solidFill>
                <a:srgbClr val="000000"/>
              </a:solidFill>
            </a:endParaRPr>
          </a:p>
          <a:p>
            <a:pPr marL="0" lvl="0" indent="0" algn="r" rtl="0">
              <a:spcBef>
                <a:spcPts val="0"/>
              </a:spcBef>
              <a:spcAft>
                <a:spcPts val="0"/>
              </a:spcAft>
              <a:buNone/>
            </a:pPr>
            <a:r>
              <a:rPr lang="en">
                <a:solidFill>
                  <a:srgbClr val="000000"/>
                </a:solidFill>
              </a:rPr>
              <a:t>عند الاصابه بحمض البطاريات يجب رش المكان الاصابه بالماء فورًا </a:t>
            </a:r>
            <a:endParaRPr>
              <a:solidFill>
                <a:srgbClr val="000000"/>
              </a:solidFill>
            </a:endParaRPr>
          </a:p>
        </p:txBody>
      </p:sp>
      <p:pic>
        <p:nvPicPr>
          <p:cNvPr id="221" name="Google Shape;221;g24d5719e106a9076_54"/>
          <p:cNvPicPr preferRelativeResize="0"/>
          <p:nvPr/>
        </p:nvPicPr>
        <p:blipFill>
          <a:blip r:embed="rId3">
            <a:alphaModFix/>
          </a:blip>
          <a:stretch>
            <a:fillRect/>
          </a:stretch>
        </p:blipFill>
        <p:spPr>
          <a:xfrm>
            <a:off x="0" y="3904875"/>
            <a:ext cx="2172774" cy="1222186"/>
          </a:xfrm>
          <a:prstGeom prst="rect">
            <a:avLst/>
          </a:prstGeom>
          <a:noFill/>
          <a:ln>
            <a:noFill/>
          </a:ln>
        </p:spPr>
      </p:pic>
      <p:sp>
        <p:nvSpPr>
          <p:cNvPr id="222" name="Google Shape;222;g24d5719e106a9076_54"/>
          <p:cNvSpPr txBox="1"/>
          <p:nvPr/>
        </p:nvSpPr>
        <p:spPr>
          <a:xfrm>
            <a:off x="6610126" y="-4"/>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11f9377e21651e4b_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u="sng">
                <a:solidFill>
                  <a:srgbClr val="5B0F00"/>
                </a:solidFill>
              </a:rPr>
              <a:t>مخاطر الحرائق</a:t>
            </a:r>
            <a:endParaRPr b="1" u="sng">
              <a:solidFill>
                <a:srgbClr val="5B0F00"/>
              </a:solidFill>
            </a:endParaRPr>
          </a:p>
        </p:txBody>
      </p:sp>
      <p:sp>
        <p:nvSpPr>
          <p:cNvPr id="228" name="Google Shape;228;g11f9377e21651e4b_5"/>
          <p:cNvSpPr txBox="1">
            <a:spLocks noGrp="1"/>
          </p:cNvSpPr>
          <p:nvPr>
            <p:ph type="body" idx="1"/>
          </p:nvPr>
        </p:nvSpPr>
        <p:spPr>
          <a:xfrm>
            <a:off x="311700" y="1152475"/>
            <a:ext cx="8520600" cy="3424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29" name="Google Shape;229;g11f9377e21651e4b_5"/>
          <p:cNvPicPr preferRelativeResize="0"/>
          <p:nvPr/>
        </p:nvPicPr>
        <p:blipFill>
          <a:blip r:embed="rId3">
            <a:alphaModFix/>
          </a:blip>
          <a:stretch>
            <a:fillRect/>
          </a:stretch>
        </p:blipFill>
        <p:spPr>
          <a:xfrm>
            <a:off x="1817575" y="1152475"/>
            <a:ext cx="6467475" cy="34241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11f9377e21651e4b_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t>أهم مسببات الحرائق</a:t>
            </a:r>
            <a:endParaRPr b="1"/>
          </a:p>
        </p:txBody>
      </p:sp>
      <p:sp>
        <p:nvSpPr>
          <p:cNvPr id="235" name="Google Shape;235;g11f9377e21651e4b_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36" name="Google Shape;236;g11f9377e21651e4b_11"/>
          <p:cNvPicPr preferRelativeResize="0"/>
          <p:nvPr/>
        </p:nvPicPr>
        <p:blipFill>
          <a:blip r:embed="rId3">
            <a:alphaModFix/>
          </a:blip>
          <a:stretch>
            <a:fillRect/>
          </a:stretch>
        </p:blipFill>
        <p:spPr>
          <a:xfrm>
            <a:off x="2018675" y="1152475"/>
            <a:ext cx="6813626" cy="3416400"/>
          </a:xfrm>
          <a:prstGeom prst="rect">
            <a:avLst/>
          </a:prstGeom>
          <a:noFill/>
          <a:ln>
            <a:noFill/>
          </a:ln>
        </p:spPr>
      </p:pic>
      <p:pic>
        <p:nvPicPr>
          <p:cNvPr id="237" name="Google Shape;237;g11f9377e21651e4b_11"/>
          <p:cNvPicPr preferRelativeResize="0"/>
          <p:nvPr/>
        </p:nvPicPr>
        <p:blipFill>
          <a:blip r:embed="rId4">
            <a:alphaModFix/>
          </a:blip>
          <a:stretch>
            <a:fillRect/>
          </a:stretch>
        </p:blipFill>
        <p:spPr>
          <a:xfrm>
            <a:off x="0" y="3451950"/>
            <a:ext cx="2018675" cy="1691550"/>
          </a:xfrm>
          <a:prstGeom prst="rect">
            <a:avLst/>
          </a:prstGeom>
          <a:noFill/>
          <a:ln>
            <a:noFill/>
          </a:ln>
        </p:spPr>
      </p:pic>
      <p:sp>
        <p:nvSpPr>
          <p:cNvPr id="238" name="Google Shape;238;g11f9377e21651e4b_11"/>
          <p:cNvSpPr txBox="1"/>
          <p:nvPr/>
        </p:nvSpPr>
        <p:spPr>
          <a:xfrm>
            <a:off x="6965114" y="4703620"/>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11f9377e21651e4b_17"/>
          <p:cNvSpPr txBox="1">
            <a:spLocks noGrp="1"/>
          </p:cNvSpPr>
          <p:nvPr>
            <p:ph type="title"/>
          </p:nvPr>
        </p:nvSpPr>
        <p:spPr>
          <a:xfrm>
            <a:off x="311700" y="320585"/>
            <a:ext cx="8520600" cy="572700"/>
          </a:xfrm>
          <a:prstGeom prst="rect">
            <a:avLst/>
          </a:prstGeom>
          <a:solidFill>
            <a:srgbClr val="FFF2CC"/>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u="sng"/>
              <a:t>للوقايه من خطر الحرائق</a:t>
            </a:r>
            <a:endParaRPr b="1" u="sng"/>
          </a:p>
        </p:txBody>
      </p:sp>
      <p:sp>
        <p:nvSpPr>
          <p:cNvPr id="244" name="Google Shape;244;g11f9377e21651e4b_17"/>
          <p:cNvSpPr txBox="1">
            <a:spLocks noGrp="1"/>
          </p:cNvSpPr>
          <p:nvPr>
            <p:ph type="body" idx="1"/>
          </p:nvPr>
        </p:nvSpPr>
        <p:spPr>
          <a:xfrm>
            <a:off x="311700" y="1157084"/>
            <a:ext cx="8520600" cy="3416400"/>
          </a:xfrm>
          <a:prstGeom prst="rect">
            <a:avLst/>
          </a:prstGeom>
          <a:solidFill>
            <a:srgbClr val="FFE599"/>
          </a:solidFill>
          <a:ln w="9525" cap="flat" cmpd="sng">
            <a:solidFill>
              <a:srgbClr val="FFFF00"/>
            </a:solidFill>
            <a:prstDash val="solid"/>
            <a:round/>
            <a:headEnd type="none" w="sm" len="sm"/>
            <a:tailEnd type="none" w="sm" len="sm"/>
          </a:ln>
        </p:spPr>
        <p:txBody>
          <a:bodyPr spcFirstLastPara="1" wrap="square" lIns="91425" tIns="91425" rIns="91425" bIns="91425" anchor="t" anchorCtr="0">
            <a:noAutofit/>
          </a:bodyPr>
          <a:lstStyle/>
          <a:p>
            <a:pPr marL="0" lvl="0" indent="0" algn="r" rtl="0">
              <a:spcBef>
                <a:spcPts val="0"/>
              </a:spcBef>
              <a:spcAft>
                <a:spcPts val="0"/>
              </a:spcAft>
              <a:buNone/>
            </a:pPr>
            <a:r>
              <a:rPr lang="en" sz="1700" b="1" u="sng">
                <a:solidFill>
                  <a:srgbClr val="000000"/>
                </a:solidFill>
              </a:rPr>
              <a:t>قواعد عامه لإطفاء الحرائق </a:t>
            </a:r>
            <a:endParaRPr sz="1700" b="1" u="sng">
              <a:solidFill>
                <a:srgbClr val="000000"/>
              </a:solidFill>
            </a:endParaRPr>
          </a:p>
          <a:p>
            <a:pPr marL="0" lvl="0" indent="0" algn="r" rtl="0">
              <a:spcBef>
                <a:spcPts val="0"/>
              </a:spcBef>
              <a:spcAft>
                <a:spcPts val="0"/>
              </a:spcAft>
              <a:buNone/>
            </a:pPr>
            <a:endParaRPr sz="1600">
              <a:solidFill>
                <a:srgbClr val="000000"/>
              </a:solidFill>
            </a:endParaRPr>
          </a:p>
          <a:p>
            <a:pPr marL="0" lvl="0" indent="0" algn="r" rtl="0">
              <a:spcBef>
                <a:spcPts val="0"/>
              </a:spcBef>
              <a:spcAft>
                <a:spcPts val="0"/>
              </a:spcAft>
              <a:buNone/>
            </a:pPr>
            <a:r>
              <a:rPr lang="en" sz="1600" i="1">
                <a:solidFill>
                  <a:srgbClr val="000000"/>
                </a:solidFill>
              </a:rPr>
              <a:t>يجب آن تكافح الحريق مع أتجاه الريح وليس العكس </a:t>
            </a:r>
            <a:endParaRPr sz="1600" i="1">
              <a:solidFill>
                <a:srgbClr val="000000"/>
              </a:solidFill>
            </a:endParaRPr>
          </a:p>
          <a:p>
            <a:pPr marL="0" lvl="0" indent="0" algn="r" rtl="0">
              <a:spcBef>
                <a:spcPts val="0"/>
              </a:spcBef>
              <a:spcAft>
                <a:spcPts val="0"/>
              </a:spcAft>
              <a:buNone/>
            </a:pPr>
            <a:r>
              <a:rPr lang="en" sz="1600" i="1">
                <a:solidFill>
                  <a:srgbClr val="0000FF"/>
                </a:solidFill>
              </a:rPr>
              <a:t>ابعد عن الحريق بحوالى ٣ إلى ٥ متر وأبدأ المكافحة </a:t>
            </a:r>
            <a:endParaRPr sz="1600" i="1">
              <a:solidFill>
                <a:srgbClr val="0000FF"/>
              </a:solidFill>
            </a:endParaRPr>
          </a:p>
          <a:p>
            <a:pPr marL="0" lvl="0" indent="0" algn="r" rtl="0">
              <a:spcBef>
                <a:spcPts val="0"/>
              </a:spcBef>
              <a:spcAft>
                <a:spcPts val="0"/>
              </a:spcAft>
              <a:buNone/>
            </a:pPr>
            <a:r>
              <a:rPr lang="en" sz="1600" i="1">
                <a:solidFill>
                  <a:srgbClr val="000000"/>
                </a:solidFill>
              </a:rPr>
              <a:t>لا تكافح الحريق من منتصفه بل من الأمام إلى الخلف</a:t>
            </a:r>
            <a:endParaRPr sz="1600" i="1">
              <a:solidFill>
                <a:srgbClr val="000000"/>
              </a:solidFill>
            </a:endParaRPr>
          </a:p>
          <a:p>
            <a:pPr marL="0" lvl="0" indent="0" algn="r" rtl="0">
              <a:spcBef>
                <a:spcPts val="0"/>
              </a:spcBef>
              <a:spcAft>
                <a:spcPts val="0"/>
              </a:spcAft>
              <a:buNone/>
            </a:pPr>
            <a:r>
              <a:rPr lang="en" sz="1600" i="1">
                <a:solidFill>
                  <a:srgbClr val="0000FF"/>
                </a:solidFill>
              </a:rPr>
              <a:t>حرك الطفايه لليمين واليسار اثناء المكافحة </a:t>
            </a:r>
            <a:endParaRPr sz="1600" i="1">
              <a:solidFill>
                <a:srgbClr val="0000FF"/>
              </a:solidFill>
            </a:endParaRPr>
          </a:p>
          <a:p>
            <a:pPr marL="0" lvl="0" indent="0" algn="r" rtl="0">
              <a:spcBef>
                <a:spcPts val="0"/>
              </a:spcBef>
              <a:spcAft>
                <a:spcPts val="0"/>
              </a:spcAft>
              <a:buNone/>
            </a:pPr>
            <a:r>
              <a:rPr lang="en" sz="1600" i="1">
                <a:solidFill>
                  <a:srgbClr val="000000"/>
                </a:solidFill>
              </a:rPr>
              <a:t>كافح الحريق دائما من أسفل إلى أعلى </a:t>
            </a:r>
            <a:endParaRPr sz="1600" i="1">
              <a:solidFill>
                <a:srgbClr val="000000"/>
              </a:solidFill>
            </a:endParaRPr>
          </a:p>
          <a:p>
            <a:pPr marL="0" lvl="0" indent="0" algn="r" rtl="0">
              <a:spcBef>
                <a:spcPts val="0"/>
              </a:spcBef>
              <a:spcAft>
                <a:spcPts val="0"/>
              </a:spcAft>
              <a:buNone/>
            </a:pPr>
            <a:r>
              <a:rPr lang="en" sz="1600" i="1">
                <a:solidFill>
                  <a:srgbClr val="0000FF"/>
                </a:solidFill>
              </a:rPr>
              <a:t>لا تترك مكان الحريق حتى تتأكد من اطفائه تماما</a:t>
            </a:r>
            <a:endParaRPr sz="1600" i="1">
              <a:solidFill>
                <a:srgbClr val="0000FF"/>
              </a:solidFill>
            </a:endParaRPr>
          </a:p>
          <a:p>
            <a:pPr marL="0" lvl="0" indent="0" algn="r" rtl="0">
              <a:spcBef>
                <a:spcPts val="0"/>
              </a:spcBef>
              <a:spcAft>
                <a:spcPts val="0"/>
              </a:spcAft>
              <a:buNone/>
            </a:pPr>
            <a:r>
              <a:rPr lang="en" sz="1600" i="1">
                <a:solidFill>
                  <a:srgbClr val="000000"/>
                </a:solidFill>
              </a:rPr>
              <a:t>يتم تثبيت طفايات الحريق بالقرب من مخارج الطوارىء </a:t>
            </a:r>
            <a:endParaRPr sz="1600" i="1">
              <a:solidFill>
                <a:srgbClr val="000000"/>
              </a:solidFill>
            </a:endParaRPr>
          </a:p>
          <a:p>
            <a:pPr marL="0" lvl="0" indent="0" algn="r" rtl="0">
              <a:spcBef>
                <a:spcPts val="0"/>
              </a:spcBef>
              <a:spcAft>
                <a:spcPts val="0"/>
              </a:spcAft>
              <a:buNone/>
            </a:pPr>
            <a:r>
              <a:rPr lang="en" sz="1600" i="1">
                <a:solidFill>
                  <a:srgbClr val="0000FF"/>
                </a:solidFill>
              </a:rPr>
              <a:t>يجب عدم وجود عوائق فى طريق الوصول لللطفايه</a:t>
            </a:r>
            <a:endParaRPr sz="1600" i="1">
              <a:solidFill>
                <a:srgbClr val="0000FF"/>
              </a:solidFill>
            </a:endParaRPr>
          </a:p>
          <a:p>
            <a:pPr marL="0" lvl="0" indent="0" algn="r" rtl="0">
              <a:spcBef>
                <a:spcPts val="0"/>
              </a:spcBef>
              <a:spcAft>
                <a:spcPts val="0"/>
              </a:spcAft>
              <a:buNone/>
            </a:pPr>
            <a:endParaRPr sz="1600" i="1">
              <a:solidFill>
                <a:srgbClr val="0000FF"/>
              </a:solidFill>
            </a:endParaRPr>
          </a:p>
          <a:p>
            <a:pPr marL="0" lvl="0" indent="0" algn="r" rtl="0">
              <a:spcBef>
                <a:spcPts val="0"/>
              </a:spcBef>
              <a:spcAft>
                <a:spcPts val="0"/>
              </a:spcAft>
              <a:buNone/>
            </a:pPr>
            <a:r>
              <a:rPr lang="en" sz="1600">
                <a:solidFill>
                  <a:srgbClr val="000000"/>
                </a:solidFill>
              </a:rPr>
              <a:t> </a:t>
            </a:r>
            <a:endParaRPr sz="1600">
              <a:solidFill>
                <a:srgbClr val="000000"/>
              </a:solidFill>
            </a:endParaRPr>
          </a:p>
          <a:p>
            <a:pPr marL="0" lvl="0" indent="0" algn="r" rtl="0">
              <a:spcBef>
                <a:spcPts val="0"/>
              </a:spcBef>
              <a:spcAft>
                <a:spcPts val="0"/>
              </a:spcAft>
              <a:buNone/>
            </a:pPr>
            <a:endParaRPr sz="1600">
              <a:solidFill>
                <a:srgbClr val="000000"/>
              </a:solidFill>
            </a:endParaRPr>
          </a:p>
        </p:txBody>
      </p:sp>
      <p:pic>
        <p:nvPicPr>
          <p:cNvPr id="245" name="Google Shape;245;g11f9377e21651e4b_17"/>
          <p:cNvPicPr preferRelativeResize="0"/>
          <p:nvPr/>
        </p:nvPicPr>
        <p:blipFill>
          <a:blip r:embed="rId3">
            <a:alphaModFix/>
          </a:blip>
          <a:stretch>
            <a:fillRect/>
          </a:stretch>
        </p:blipFill>
        <p:spPr>
          <a:xfrm>
            <a:off x="1" y="3256861"/>
            <a:ext cx="3354026" cy="1886639"/>
          </a:xfrm>
          <a:prstGeom prst="rect">
            <a:avLst/>
          </a:prstGeom>
          <a:noFill/>
          <a:ln>
            <a:noFill/>
          </a:ln>
        </p:spPr>
      </p:pic>
      <p:sp>
        <p:nvSpPr>
          <p:cNvPr id="246" name="Google Shape;246;g11f9377e21651e4b_17"/>
          <p:cNvSpPr txBox="1"/>
          <p:nvPr/>
        </p:nvSpPr>
        <p:spPr>
          <a:xfrm>
            <a:off x="6414270" y="4651568"/>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11f9377e21651e4b_27"/>
          <p:cNvSpPr txBox="1">
            <a:spLocks noGrp="1"/>
          </p:cNvSpPr>
          <p:nvPr>
            <p:ph type="title"/>
          </p:nvPr>
        </p:nvSpPr>
        <p:spPr>
          <a:xfrm>
            <a:off x="311700" y="2150850"/>
            <a:ext cx="8520600" cy="841800"/>
          </a:xfrm>
          <a:prstGeom prst="rect">
            <a:avLst/>
          </a:prstGeom>
          <a:solidFill>
            <a:srgbClr val="FFF2CC"/>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b="1"/>
              <a:t>طرق إطفاء الحرائق </a:t>
            </a:r>
            <a:endParaRPr b="1"/>
          </a:p>
        </p:txBody>
      </p:sp>
      <p:pic>
        <p:nvPicPr>
          <p:cNvPr id="252" name="Google Shape;252;g11f9377e21651e4b_27"/>
          <p:cNvPicPr preferRelativeResize="0"/>
          <p:nvPr/>
        </p:nvPicPr>
        <p:blipFill>
          <a:blip r:embed="rId3">
            <a:alphaModFix/>
          </a:blip>
          <a:stretch>
            <a:fillRect/>
          </a:stretch>
        </p:blipFill>
        <p:spPr>
          <a:xfrm>
            <a:off x="0" y="-1"/>
            <a:ext cx="3823731" cy="2150851"/>
          </a:xfrm>
          <a:prstGeom prst="rect">
            <a:avLst/>
          </a:prstGeom>
          <a:noFill/>
          <a:ln>
            <a:noFill/>
          </a:ln>
        </p:spPr>
      </p:pic>
      <p:sp>
        <p:nvSpPr>
          <p:cNvPr id="253" name="Google Shape;253;g11f9377e21651e4b_27"/>
          <p:cNvSpPr txBox="1"/>
          <p:nvPr/>
        </p:nvSpPr>
        <p:spPr>
          <a:xfrm>
            <a:off x="6481596" y="122410"/>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g11f9377e21651e4b_36"/>
          <p:cNvPicPr preferRelativeResize="0"/>
          <p:nvPr/>
        </p:nvPicPr>
        <p:blipFill>
          <a:blip r:embed="rId3">
            <a:alphaModFix/>
          </a:blip>
          <a:stretch>
            <a:fillRect/>
          </a:stretch>
        </p:blipFill>
        <p:spPr>
          <a:xfrm>
            <a:off x="2479822" y="9"/>
            <a:ext cx="5574725" cy="5143500"/>
          </a:xfrm>
          <a:prstGeom prst="rect">
            <a:avLst/>
          </a:prstGeom>
          <a:noFill/>
          <a:ln>
            <a:noFill/>
          </a:ln>
        </p:spPr>
      </p:pic>
      <p:pic>
        <p:nvPicPr>
          <p:cNvPr id="259" name="Google Shape;259;g11f9377e21651e4b_36"/>
          <p:cNvPicPr preferRelativeResize="0"/>
          <p:nvPr/>
        </p:nvPicPr>
        <p:blipFill>
          <a:blip r:embed="rId4">
            <a:alphaModFix/>
          </a:blip>
          <a:stretch>
            <a:fillRect/>
          </a:stretch>
        </p:blipFill>
        <p:spPr>
          <a:xfrm>
            <a:off x="0" y="2571750"/>
            <a:ext cx="2479824" cy="2571750"/>
          </a:xfrm>
          <a:prstGeom prst="rect">
            <a:avLst/>
          </a:prstGeom>
          <a:noFill/>
          <a:ln>
            <a:noFill/>
          </a:ln>
        </p:spPr>
      </p:pic>
      <p:sp>
        <p:nvSpPr>
          <p:cNvPr id="260" name="Google Shape;260;g11f9377e21651e4b_36"/>
          <p:cNvSpPr txBox="1"/>
          <p:nvPr/>
        </p:nvSpPr>
        <p:spPr>
          <a:xfrm>
            <a:off x="28066" y="306026"/>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11f9377e21651e4b_40"/>
          <p:cNvSpPr txBox="1">
            <a:spLocks noGrp="1"/>
          </p:cNvSpPr>
          <p:nvPr>
            <p:ph type="title"/>
          </p:nvPr>
        </p:nvSpPr>
        <p:spPr>
          <a:xfrm>
            <a:off x="311700" y="1367342"/>
            <a:ext cx="8520600" cy="841800"/>
          </a:xfrm>
          <a:prstGeom prst="rect">
            <a:avLst/>
          </a:prstGeom>
          <a:solidFill>
            <a:srgbClr val="FFF2CC"/>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b="1" u="sng"/>
              <a:t>أجهزه ومعدات مكافحه الحريق </a:t>
            </a:r>
            <a:endParaRPr b="1" u="sng"/>
          </a:p>
        </p:txBody>
      </p:sp>
      <p:sp>
        <p:nvSpPr>
          <p:cNvPr id="266" name="Google Shape;266;g11f9377e21651e4b_40"/>
          <p:cNvSpPr/>
          <p:nvPr/>
        </p:nvSpPr>
        <p:spPr>
          <a:xfrm>
            <a:off x="5875663" y="3219373"/>
            <a:ext cx="1615800" cy="161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t>ثابته </a:t>
            </a:r>
            <a:endParaRPr sz="2200" b="1"/>
          </a:p>
        </p:txBody>
      </p:sp>
      <p:sp>
        <p:nvSpPr>
          <p:cNvPr id="267" name="Google Shape;267;g11f9377e21651e4b_40"/>
          <p:cNvSpPr/>
          <p:nvPr/>
        </p:nvSpPr>
        <p:spPr>
          <a:xfrm>
            <a:off x="1579084" y="3219371"/>
            <a:ext cx="1615800" cy="161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t>متنقله</a:t>
            </a:r>
            <a:endParaRPr sz="2200" b="1"/>
          </a:p>
        </p:txBody>
      </p:sp>
      <p:pic>
        <p:nvPicPr>
          <p:cNvPr id="268" name="Google Shape;268;g11f9377e21651e4b_40"/>
          <p:cNvPicPr preferRelativeResize="0"/>
          <p:nvPr/>
        </p:nvPicPr>
        <p:blipFill>
          <a:blip r:embed="rId3">
            <a:alphaModFix/>
          </a:blip>
          <a:stretch>
            <a:fillRect/>
          </a:stretch>
        </p:blipFill>
        <p:spPr>
          <a:xfrm>
            <a:off x="0" y="0"/>
            <a:ext cx="3194874" cy="1297550"/>
          </a:xfrm>
          <a:prstGeom prst="rect">
            <a:avLst/>
          </a:prstGeom>
          <a:noFill/>
          <a:ln>
            <a:noFill/>
          </a:ln>
        </p:spPr>
      </p:pic>
      <p:sp>
        <p:nvSpPr>
          <p:cNvPr id="269" name="Google Shape;269;g11f9377e21651e4b_40"/>
          <p:cNvSpPr txBox="1"/>
          <p:nvPr/>
        </p:nvSpPr>
        <p:spPr>
          <a:xfrm>
            <a:off x="6420391" y="85689"/>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g11f9377e21651e4b_51"/>
          <p:cNvSpPr txBox="1">
            <a:spLocks noGrp="1"/>
          </p:cNvSpPr>
          <p:nvPr>
            <p:ph type="title"/>
          </p:nvPr>
        </p:nvSpPr>
        <p:spPr>
          <a:xfrm>
            <a:off x="311700" y="1106125"/>
            <a:ext cx="8520600" cy="1963500"/>
          </a:xfrm>
          <a:prstGeom prst="rect">
            <a:avLst/>
          </a:prstGeom>
          <a:solidFill>
            <a:srgbClr val="FFF2CC"/>
          </a:solidFill>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المعدات المتنقله</a:t>
            </a:r>
            <a:endParaRPr/>
          </a:p>
        </p:txBody>
      </p:sp>
      <p:sp>
        <p:nvSpPr>
          <p:cNvPr id="275" name="Google Shape;275;g11f9377e21651e4b_51"/>
          <p:cNvSpPr txBox="1">
            <a:spLocks noGrp="1"/>
          </p:cNvSpPr>
          <p:nvPr>
            <p:ph type="body" idx="1"/>
          </p:nvPr>
        </p:nvSpPr>
        <p:spPr>
          <a:xfrm>
            <a:off x="4645450" y="3152225"/>
            <a:ext cx="4186800" cy="627300"/>
          </a:xfrm>
          <a:prstGeom prst="rect">
            <a:avLst/>
          </a:prstGeom>
          <a:solidFill>
            <a:srgbClr val="FFE599"/>
          </a:solidFill>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2900">
                <a:solidFill>
                  <a:srgbClr val="000000"/>
                </a:solidFill>
              </a:rPr>
              <a:t>الطفايات بأنواعها </a:t>
            </a:r>
            <a:endParaRPr sz="2900">
              <a:solidFill>
                <a:srgbClr val="000000"/>
              </a:solidFill>
            </a:endParaRPr>
          </a:p>
        </p:txBody>
      </p:sp>
      <p:sp>
        <p:nvSpPr>
          <p:cNvPr id="276" name="Google Shape;276;g11f9377e21651e4b_51"/>
          <p:cNvSpPr txBox="1"/>
          <p:nvPr/>
        </p:nvSpPr>
        <p:spPr>
          <a:xfrm>
            <a:off x="311700" y="3152219"/>
            <a:ext cx="3904800" cy="627300"/>
          </a:xfrm>
          <a:prstGeom prst="rect">
            <a:avLst/>
          </a:prstGeom>
          <a:solidFill>
            <a:srgbClr val="FFE599"/>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a:t>بطانيه الحريق</a:t>
            </a:r>
            <a:endParaRPr sz="2900"/>
          </a:p>
        </p:txBody>
      </p:sp>
      <p:pic>
        <p:nvPicPr>
          <p:cNvPr id="277" name="Google Shape;277;g11f9377e21651e4b_51"/>
          <p:cNvPicPr preferRelativeResize="0"/>
          <p:nvPr/>
        </p:nvPicPr>
        <p:blipFill>
          <a:blip r:embed="rId3">
            <a:alphaModFix/>
          </a:blip>
          <a:stretch>
            <a:fillRect/>
          </a:stretch>
        </p:blipFill>
        <p:spPr>
          <a:xfrm>
            <a:off x="-1" y="3862125"/>
            <a:ext cx="3432272" cy="1281375"/>
          </a:xfrm>
          <a:prstGeom prst="rect">
            <a:avLst/>
          </a:prstGeom>
          <a:noFill/>
          <a:ln>
            <a:noFill/>
          </a:ln>
        </p:spPr>
      </p:pic>
      <p:sp>
        <p:nvSpPr>
          <p:cNvPr id="278" name="Google Shape;278;g11f9377e21651e4b_51"/>
          <p:cNvSpPr txBox="1"/>
          <p:nvPr/>
        </p:nvSpPr>
        <p:spPr>
          <a:xfrm>
            <a:off x="6720303" y="4608725"/>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1f9377e21651e4b_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solidFill>
                  <a:srgbClr val="000000"/>
                </a:solidFill>
              </a:rPr>
              <a:t>طفايه الماء المضغوط</a:t>
            </a:r>
            <a:endParaRPr b="1">
              <a:solidFill>
                <a:srgbClr val="000000"/>
              </a:solidFill>
            </a:endParaRPr>
          </a:p>
        </p:txBody>
      </p:sp>
      <p:sp>
        <p:nvSpPr>
          <p:cNvPr id="284" name="Google Shape;284;g11f9377e21651e4b_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85" name="Google Shape;285;g11f9377e21651e4b_57"/>
          <p:cNvPicPr preferRelativeResize="0"/>
          <p:nvPr/>
        </p:nvPicPr>
        <p:blipFill>
          <a:blip r:embed="rId3">
            <a:alphaModFix/>
          </a:blip>
          <a:stretch>
            <a:fillRect/>
          </a:stretch>
        </p:blipFill>
        <p:spPr>
          <a:xfrm>
            <a:off x="311700" y="1152475"/>
            <a:ext cx="2125100" cy="3416401"/>
          </a:xfrm>
          <a:prstGeom prst="rect">
            <a:avLst/>
          </a:prstGeom>
          <a:noFill/>
          <a:ln>
            <a:noFill/>
          </a:ln>
        </p:spPr>
      </p:pic>
      <p:pic>
        <p:nvPicPr>
          <p:cNvPr id="286" name="Google Shape;286;g11f9377e21651e4b_57"/>
          <p:cNvPicPr preferRelativeResize="0"/>
          <p:nvPr/>
        </p:nvPicPr>
        <p:blipFill>
          <a:blip r:embed="rId4">
            <a:alphaModFix/>
          </a:blip>
          <a:stretch>
            <a:fillRect/>
          </a:stretch>
        </p:blipFill>
        <p:spPr>
          <a:xfrm>
            <a:off x="2436799" y="1152475"/>
            <a:ext cx="6667299" cy="3416400"/>
          </a:xfrm>
          <a:prstGeom prst="rect">
            <a:avLst/>
          </a:prstGeom>
          <a:noFill/>
          <a:ln>
            <a:noFill/>
          </a:ln>
        </p:spPr>
      </p:pic>
      <p:sp>
        <p:nvSpPr>
          <p:cNvPr id="287" name="Google Shape;287;g11f9377e21651e4b_57"/>
          <p:cNvSpPr txBox="1"/>
          <p:nvPr/>
        </p:nvSpPr>
        <p:spPr>
          <a:xfrm flipH="1">
            <a:off x="6680400" y="4703627"/>
            <a:ext cx="2423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11f9377e21651e4b_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t>طفايه ثانى أكسيد الكربون </a:t>
            </a:r>
            <a:endParaRPr b="1"/>
          </a:p>
        </p:txBody>
      </p:sp>
      <p:sp>
        <p:nvSpPr>
          <p:cNvPr id="293" name="Google Shape;293;g11f9377e21651e4b_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94" name="Google Shape;294;g11f9377e21651e4b_64"/>
          <p:cNvPicPr preferRelativeResize="0"/>
          <p:nvPr/>
        </p:nvPicPr>
        <p:blipFill>
          <a:blip r:embed="rId3">
            <a:alphaModFix/>
          </a:blip>
          <a:stretch>
            <a:fillRect/>
          </a:stretch>
        </p:blipFill>
        <p:spPr>
          <a:xfrm>
            <a:off x="311700" y="1152475"/>
            <a:ext cx="3562575" cy="3416400"/>
          </a:xfrm>
          <a:prstGeom prst="rect">
            <a:avLst/>
          </a:prstGeom>
          <a:noFill/>
          <a:ln>
            <a:noFill/>
          </a:ln>
        </p:spPr>
      </p:pic>
      <p:pic>
        <p:nvPicPr>
          <p:cNvPr id="295" name="Google Shape;295;g11f9377e21651e4b_64"/>
          <p:cNvPicPr preferRelativeResize="0"/>
          <p:nvPr/>
        </p:nvPicPr>
        <p:blipFill>
          <a:blip r:embed="rId4">
            <a:alphaModFix/>
          </a:blip>
          <a:stretch>
            <a:fillRect/>
          </a:stretch>
        </p:blipFill>
        <p:spPr>
          <a:xfrm>
            <a:off x="3751850" y="1152475"/>
            <a:ext cx="5080450" cy="3416400"/>
          </a:xfrm>
          <a:prstGeom prst="rect">
            <a:avLst/>
          </a:prstGeom>
          <a:noFill/>
          <a:ln>
            <a:noFill/>
          </a:ln>
        </p:spPr>
      </p:pic>
      <p:sp>
        <p:nvSpPr>
          <p:cNvPr id="296" name="Google Shape;296;g11f9377e21651e4b_64"/>
          <p:cNvSpPr txBox="1"/>
          <p:nvPr/>
        </p:nvSpPr>
        <p:spPr>
          <a:xfrm>
            <a:off x="6940632" y="4703620"/>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g11f9377e21651e4b_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t>طفايه الرغوه</a:t>
            </a:r>
            <a:endParaRPr b="1"/>
          </a:p>
        </p:txBody>
      </p:sp>
      <p:sp>
        <p:nvSpPr>
          <p:cNvPr id="302" name="Google Shape;302;g11f9377e21651e4b_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303" name="Google Shape;303;g11f9377e21651e4b_71"/>
          <p:cNvPicPr preferRelativeResize="0"/>
          <p:nvPr/>
        </p:nvPicPr>
        <p:blipFill>
          <a:blip r:embed="rId3">
            <a:alphaModFix/>
          </a:blip>
          <a:stretch>
            <a:fillRect/>
          </a:stretch>
        </p:blipFill>
        <p:spPr>
          <a:xfrm>
            <a:off x="128529" y="1094499"/>
            <a:ext cx="4253726" cy="3532350"/>
          </a:xfrm>
          <a:prstGeom prst="rect">
            <a:avLst/>
          </a:prstGeom>
          <a:noFill/>
          <a:ln>
            <a:noFill/>
          </a:ln>
        </p:spPr>
      </p:pic>
      <p:pic>
        <p:nvPicPr>
          <p:cNvPr id="304" name="Google Shape;304;g11f9377e21651e4b_71"/>
          <p:cNvPicPr preferRelativeResize="0"/>
          <p:nvPr/>
        </p:nvPicPr>
        <p:blipFill>
          <a:blip r:embed="rId4">
            <a:alphaModFix/>
          </a:blip>
          <a:stretch>
            <a:fillRect/>
          </a:stretch>
        </p:blipFill>
        <p:spPr>
          <a:xfrm>
            <a:off x="3825300" y="1210450"/>
            <a:ext cx="5007000" cy="3416400"/>
          </a:xfrm>
          <a:prstGeom prst="rect">
            <a:avLst/>
          </a:prstGeom>
          <a:noFill/>
          <a:ln>
            <a:noFill/>
          </a:ln>
        </p:spPr>
      </p:pic>
      <p:sp>
        <p:nvSpPr>
          <p:cNvPr id="305" name="Google Shape;305;g11f9377e21651e4b_71"/>
          <p:cNvSpPr txBox="1"/>
          <p:nvPr/>
        </p:nvSpPr>
        <p:spPr>
          <a:xfrm>
            <a:off x="3" y="79568"/>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1f9377e21651e4b_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t>طفايه البودره الكيماويه الجافه</a:t>
            </a:r>
            <a:endParaRPr b="1"/>
          </a:p>
        </p:txBody>
      </p:sp>
      <p:sp>
        <p:nvSpPr>
          <p:cNvPr id="311" name="Google Shape;311;g11f9377e21651e4b_7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312" name="Google Shape;312;g11f9377e21651e4b_78"/>
          <p:cNvPicPr preferRelativeResize="0"/>
          <p:nvPr/>
        </p:nvPicPr>
        <p:blipFill>
          <a:blip r:embed="rId3">
            <a:alphaModFix/>
          </a:blip>
          <a:stretch>
            <a:fillRect/>
          </a:stretch>
        </p:blipFill>
        <p:spPr>
          <a:xfrm>
            <a:off x="311700" y="1017725"/>
            <a:ext cx="2730175" cy="3551150"/>
          </a:xfrm>
          <a:prstGeom prst="rect">
            <a:avLst/>
          </a:prstGeom>
          <a:noFill/>
          <a:ln>
            <a:noFill/>
          </a:ln>
        </p:spPr>
      </p:pic>
      <p:pic>
        <p:nvPicPr>
          <p:cNvPr id="313" name="Google Shape;313;g11f9377e21651e4b_78"/>
          <p:cNvPicPr preferRelativeResize="0"/>
          <p:nvPr/>
        </p:nvPicPr>
        <p:blipFill>
          <a:blip r:embed="rId4">
            <a:alphaModFix/>
          </a:blip>
          <a:stretch>
            <a:fillRect/>
          </a:stretch>
        </p:blipFill>
        <p:spPr>
          <a:xfrm>
            <a:off x="2968425" y="1017724"/>
            <a:ext cx="6096000" cy="3551150"/>
          </a:xfrm>
          <a:prstGeom prst="rect">
            <a:avLst/>
          </a:prstGeom>
          <a:noFill/>
          <a:ln>
            <a:noFill/>
          </a:ln>
        </p:spPr>
      </p:pic>
      <p:sp>
        <p:nvSpPr>
          <p:cNvPr id="314" name="Google Shape;314;g11f9377e21651e4b_78"/>
          <p:cNvSpPr txBox="1"/>
          <p:nvPr/>
        </p:nvSpPr>
        <p:spPr>
          <a:xfrm>
            <a:off x="6873314" y="4703625"/>
            <a:ext cx="2423700" cy="45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11f9377e21651e4b_8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t>طفايه الهالون ( أبخرة السوائل المخده ) </a:t>
            </a:r>
            <a:endParaRPr b="1"/>
          </a:p>
        </p:txBody>
      </p:sp>
      <p:sp>
        <p:nvSpPr>
          <p:cNvPr id="320" name="Google Shape;320;g11f9377e21651e4b_8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321" name="Google Shape;321;g11f9377e21651e4b_85"/>
          <p:cNvPicPr preferRelativeResize="0"/>
          <p:nvPr/>
        </p:nvPicPr>
        <p:blipFill>
          <a:blip r:embed="rId3">
            <a:alphaModFix/>
          </a:blip>
          <a:stretch>
            <a:fillRect/>
          </a:stretch>
        </p:blipFill>
        <p:spPr>
          <a:xfrm>
            <a:off x="311700" y="1152474"/>
            <a:ext cx="4267200" cy="3416400"/>
          </a:xfrm>
          <a:prstGeom prst="rect">
            <a:avLst/>
          </a:prstGeom>
          <a:noFill/>
          <a:ln>
            <a:noFill/>
          </a:ln>
        </p:spPr>
      </p:pic>
      <p:pic>
        <p:nvPicPr>
          <p:cNvPr id="322" name="Google Shape;322;g11f9377e21651e4b_85"/>
          <p:cNvPicPr preferRelativeResize="0"/>
          <p:nvPr/>
        </p:nvPicPr>
        <p:blipFill>
          <a:blip r:embed="rId4">
            <a:alphaModFix/>
          </a:blip>
          <a:stretch>
            <a:fillRect/>
          </a:stretch>
        </p:blipFill>
        <p:spPr>
          <a:xfrm>
            <a:off x="4219375" y="1156650"/>
            <a:ext cx="4612925" cy="3416401"/>
          </a:xfrm>
          <a:prstGeom prst="rect">
            <a:avLst/>
          </a:prstGeom>
          <a:noFill/>
          <a:ln>
            <a:noFill/>
          </a:ln>
        </p:spPr>
      </p:pic>
      <p:sp>
        <p:nvSpPr>
          <p:cNvPr id="323" name="Google Shape;323;g11f9377e21651e4b_85"/>
          <p:cNvSpPr txBox="1"/>
          <p:nvPr/>
        </p:nvSpPr>
        <p:spPr>
          <a:xfrm>
            <a:off x="6824343" y="4711963"/>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g11f9377e21651e4b_111"/>
          <p:cNvPicPr preferRelativeResize="0"/>
          <p:nvPr/>
        </p:nvPicPr>
        <p:blipFill>
          <a:blip r:embed="rId3">
            <a:alphaModFix/>
          </a:blip>
          <a:stretch>
            <a:fillRect/>
          </a:stretch>
        </p:blipFill>
        <p:spPr>
          <a:xfrm>
            <a:off x="153000" y="119050"/>
            <a:ext cx="8991000" cy="49054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g11f9377e21651e4b_92"/>
          <p:cNvSpPr txBox="1">
            <a:spLocks noGrp="1"/>
          </p:cNvSpPr>
          <p:nvPr>
            <p:ph type="title"/>
          </p:nvPr>
        </p:nvSpPr>
        <p:spPr>
          <a:xfrm>
            <a:off x="311700" y="132880"/>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t>بطانيه الحريق</a:t>
            </a:r>
            <a:endParaRPr b="1"/>
          </a:p>
        </p:txBody>
      </p:sp>
      <p:sp>
        <p:nvSpPr>
          <p:cNvPr id="334" name="Google Shape;334;g11f9377e21651e4b_92"/>
          <p:cNvSpPr txBox="1">
            <a:spLocks noGrp="1"/>
          </p:cNvSpPr>
          <p:nvPr>
            <p:ph type="body" idx="1"/>
          </p:nvPr>
        </p:nvSpPr>
        <p:spPr>
          <a:xfrm>
            <a:off x="311700" y="814025"/>
            <a:ext cx="8520600" cy="375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335" name="Google Shape;335;g11f9377e21651e4b_92"/>
          <p:cNvPicPr preferRelativeResize="0"/>
          <p:nvPr/>
        </p:nvPicPr>
        <p:blipFill>
          <a:blip r:embed="rId3">
            <a:alphaModFix/>
          </a:blip>
          <a:stretch>
            <a:fillRect/>
          </a:stretch>
        </p:blipFill>
        <p:spPr>
          <a:xfrm>
            <a:off x="3837550" y="814025"/>
            <a:ext cx="5089125" cy="3941599"/>
          </a:xfrm>
          <a:prstGeom prst="rect">
            <a:avLst/>
          </a:prstGeom>
          <a:noFill/>
          <a:ln>
            <a:noFill/>
          </a:ln>
        </p:spPr>
      </p:pic>
      <p:pic>
        <p:nvPicPr>
          <p:cNvPr id="336" name="Google Shape;336;g11f9377e21651e4b_92"/>
          <p:cNvPicPr preferRelativeResize="0"/>
          <p:nvPr/>
        </p:nvPicPr>
        <p:blipFill>
          <a:blip r:embed="rId4">
            <a:alphaModFix/>
          </a:blip>
          <a:stretch>
            <a:fillRect/>
          </a:stretch>
        </p:blipFill>
        <p:spPr>
          <a:xfrm>
            <a:off x="0" y="814025"/>
            <a:ext cx="3837550" cy="3941600"/>
          </a:xfrm>
          <a:prstGeom prst="rect">
            <a:avLst/>
          </a:prstGeom>
          <a:noFill/>
          <a:ln>
            <a:noFill/>
          </a:ln>
        </p:spPr>
      </p:pic>
      <p:sp>
        <p:nvSpPr>
          <p:cNvPr id="337" name="Google Shape;337;g11f9377e21651e4b_92"/>
          <p:cNvSpPr txBox="1"/>
          <p:nvPr/>
        </p:nvSpPr>
        <p:spPr>
          <a:xfrm>
            <a:off x="6805982" y="4755623"/>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g11f9377e21651e4b_99"/>
          <p:cNvSpPr txBox="1">
            <a:spLocks noGrp="1"/>
          </p:cNvSpPr>
          <p:nvPr>
            <p:ph type="title"/>
          </p:nvPr>
        </p:nvSpPr>
        <p:spPr>
          <a:xfrm>
            <a:off x="311700" y="2150850"/>
            <a:ext cx="8520600" cy="841800"/>
          </a:xfrm>
          <a:prstGeom prst="rect">
            <a:avLst/>
          </a:prstGeom>
          <a:solidFill>
            <a:srgbClr val="FFF2CC"/>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4000" b="1"/>
              <a:t>المعدات الثابته </a:t>
            </a:r>
            <a:endParaRPr sz="4000" b="1"/>
          </a:p>
        </p:txBody>
      </p:sp>
      <p:sp>
        <p:nvSpPr>
          <p:cNvPr id="343" name="Google Shape;343;g11f9377e21651e4b_99"/>
          <p:cNvSpPr/>
          <p:nvPr/>
        </p:nvSpPr>
        <p:spPr>
          <a:xfrm>
            <a:off x="3317290" y="3341778"/>
            <a:ext cx="2301300" cy="1615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t>بكرات الإطفاء </a:t>
            </a:r>
            <a:endParaRPr sz="2800"/>
          </a:p>
        </p:txBody>
      </p:sp>
      <p:pic>
        <p:nvPicPr>
          <p:cNvPr id="344" name="Google Shape;344;g11f9377e21651e4b_99"/>
          <p:cNvPicPr preferRelativeResize="0"/>
          <p:nvPr/>
        </p:nvPicPr>
        <p:blipFill>
          <a:blip r:embed="rId3">
            <a:alphaModFix/>
          </a:blip>
          <a:stretch>
            <a:fillRect/>
          </a:stretch>
        </p:blipFill>
        <p:spPr>
          <a:xfrm>
            <a:off x="97928" y="91807"/>
            <a:ext cx="4210899" cy="1801724"/>
          </a:xfrm>
          <a:prstGeom prst="rect">
            <a:avLst/>
          </a:prstGeom>
          <a:noFill/>
          <a:ln>
            <a:noFill/>
          </a:ln>
        </p:spPr>
      </p:pic>
      <p:sp>
        <p:nvSpPr>
          <p:cNvPr id="345" name="Google Shape;345;g11f9377e21651e4b_99"/>
          <p:cNvSpPr txBox="1"/>
          <p:nvPr/>
        </p:nvSpPr>
        <p:spPr>
          <a:xfrm>
            <a:off x="6542801" y="140773"/>
            <a:ext cx="24237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g11f9377e21651e4b_10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b="1"/>
              <a:t>بكرات الإطفاء </a:t>
            </a:r>
            <a:endParaRPr b="1"/>
          </a:p>
        </p:txBody>
      </p:sp>
      <p:sp>
        <p:nvSpPr>
          <p:cNvPr id="351" name="Google Shape;351;g11f9377e21651e4b_10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352" name="Google Shape;352;g11f9377e21651e4b_104"/>
          <p:cNvPicPr preferRelativeResize="0"/>
          <p:nvPr/>
        </p:nvPicPr>
        <p:blipFill>
          <a:blip r:embed="rId3">
            <a:alphaModFix/>
          </a:blip>
          <a:stretch>
            <a:fillRect/>
          </a:stretch>
        </p:blipFill>
        <p:spPr>
          <a:xfrm>
            <a:off x="403500" y="1152475"/>
            <a:ext cx="3868600" cy="3416400"/>
          </a:xfrm>
          <a:prstGeom prst="rect">
            <a:avLst/>
          </a:prstGeom>
          <a:noFill/>
          <a:ln>
            <a:noFill/>
          </a:ln>
        </p:spPr>
      </p:pic>
      <p:pic>
        <p:nvPicPr>
          <p:cNvPr id="353" name="Google Shape;353;g11f9377e21651e4b_104"/>
          <p:cNvPicPr preferRelativeResize="0"/>
          <p:nvPr/>
        </p:nvPicPr>
        <p:blipFill>
          <a:blip r:embed="rId4">
            <a:alphaModFix/>
          </a:blip>
          <a:stretch>
            <a:fillRect/>
          </a:stretch>
        </p:blipFill>
        <p:spPr>
          <a:xfrm>
            <a:off x="4651575" y="1146075"/>
            <a:ext cx="4378851" cy="3416400"/>
          </a:xfrm>
          <a:prstGeom prst="rect">
            <a:avLst/>
          </a:prstGeom>
          <a:noFill/>
          <a:ln>
            <a:noFill/>
          </a:ln>
        </p:spPr>
      </p:pic>
      <p:sp>
        <p:nvSpPr>
          <p:cNvPr id="354" name="Google Shape;354;g11f9377e21651e4b_104"/>
          <p:cNvSpPr txBox="1"/>
          <p:nvPr/>
        </p:nvSpPr>
        <p:spPr>
          <a:xfrm>
            <a:off x="6451000" y="4807050"/>
            <a:ext cx="24237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http://tdreep.info/</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38</Slides>
  <Notes>38</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Simple Light</vt:lpstr>
      <vt:lpstr>السلامه والصحه المهنيه </vt:lpstr>
      <vt:lpstr>محتويات الكورس </vt:lpstr>
      <vt:lpstr>ما هى السلامه والصحه المهنيه ؟ </vt:lpstr>
      <vt:lpstr>الأهداف العامة التى تسعى السلامه والصحه المهنيه إلى تحقيقها </vt:lpstr>
      <vt:lpstr>الغرض من وجود برامج السلامه والصحه المهنيه </vt:lpstr>
      <vt:lpstr>مسؤليات </vt:lpstr>
      <vt:lpstr>المخاطر </vt:lpstr>
      <vt:lpstr>الهدف من تقييم المخاطر </vt:lpstr>
      <vt:lpstr>:يتضمن تقييم المخاطر </vt:lpstr>
      <vt:lpstr>خطوات عمليه تقييم المخاطر </vt:lpstr>
      <vt:lpstr>أولا.    تحديد المخاطر والأشخاص المعرضين لها </vt:lpstr>
      <vt:lpstr>الأشخاص المعرضين للمخاطر ؟؟؟؟</vt:lpstr>
      <vt:lpstr>تحديد درجه الخطوره </vt:lpstr>
      <vt:lpstr>تحديد درجه الخطوره </vt:lpstr>
      <vt:lpstr>اتخاذ التدابير والاجراءات اللازمه</vt:lpstr>
      <vt:lpstr>توثيق النتائج</vt:lpstr>
      <vt:lpstr>المراجعه والتقييم </vt:lpstr>
      <vt:lpstr>مقومات السلامه والصحه المهنيه</vt:lpstr>
      <vt:lpstr>أنواعه المخاطر المحتمله فى الصناعات العامه  وطرق الوقاية منها </vt:lpstr>
      <vt:lpstr>مخاطر الكهرباء</vt:lpstr>
      <vt:lpstr>PowerPoint Presentation</vt:lpstr>
      <vt:lpstr>للوقايه من حوادث الكهرباء</vt:lpstr>
      <vt:lpstr>مخاطر الحرائق</vt:lpstr>
      <vt:lpstr>أهم مسببات الحرائق</vt:lpstr>
      <vt:lpstr>للوقايه من خطر الحرائق</vt:lpstr>
      <vt:lpstr>طرق إطفاء الحرائق </vt:lpstr>
      <vt:lpstr>PowerPoint Presentation</vt:lpstr>
      <vt:lpstr>أجهزه ومعدات مكافحه الحريق </vt:lpstr>
      <vt:lpstr>المعدات المتنقله</vt:lpstr>
      <vt:lpstr>طفايه الماء المضغوط</vt:lpstr>
      <vt:lpstr>طفايه ثانى أكسيد الكربون </vt:lpstr>
      <vt:lpstr>طفايه الرغوه</vt:lpstr>
      <vt:lpstr>طفايه البودره الكيماويه الجافه</vt:lpstr>
      <vt:lpstr>طفايه الهالون ( أبخرة السوائل المخده ) </vt:lpstr>
      <vt:lpstr>PowerPoint Presentation</vt:lpstr>
      <vt:lpstr>بطانيه الحريق</vt:lpstr>
      <vt:lpstr>المعدات الثابته </vt:lpstr>
      <vt:lpstr>بكرات الإطفاء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السلامه والصحه المهنيه </dc:title>
  <cp:lastModifiedBy>omar atiea</cp:lastModifiedBy>
  <cp:revision>1</cp:revision>
  <dcterms:modified xsi:type="dcterms:W3CDTF">2021-04-16T07:45:12Z</dcterms:modified>
</cp:coreProperties>
</file>